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0"/>
  </p:notesMasterIdLst>
  <p:handoutMasterIdLst>
    <p:handoutMasterId r:id="rId41"/>
  </p:handoutMasterIdLst>
  <p:sldIdLst>
    <p:sldId id="972" r:id="rId5"/>
    <p:sldId id="1065" r:id="rId6"/>
    <p:sldId id="2147477648" r:id="rId7"/>
    <p:sldId id="2147477649" r:id="rId8"/>
    <p:sldId id="2147477658" r:id="rId9"/>
    <p:sldId id="2147477659" r:id="rId10"/>
    <p:sldId id="2147477657" r:id="rId11"/>
    <p:sldId id="2147477654" r:id="rId12"/>
    <p:sldId id="2147477651" r:id="rId13"/>
    <p:sldId id="2147477653" r:id="rId14"/>
    <p:sldId id="2147477655" r:id="rId15"/>
    <p:sldId id="2147477616" r:id="rId16"/>
    <p:sldId id="2147477618" r:id="rId17"/>
    <p:sldId id="1057" r:id="rId18"/>
    <p:sldId id="1059" r:id="rId19"/>
    <p:sldId id="271" r:id="rId20"/>
    <p:sldId id="278" r:id="rId21"/>
    <p:sldId id="2147477656" r:id="rId22"/>
    <p:sldId id="2144867383" r:id="rId23"/>
    <p:sldId id="2144867388" r:id="rId24"/>
    <p:sldId id="2144867387" r:id="rId25"/>
    <p:sldId id="2144867389" r:id="rId26"/>
    <p:sldId id="2144867390" r:id="rId27"/>
    <p:sldId id="2144867391" r:id="rId28"/>
    <p:sldId id="2144867392" r:id="rId29"/>
    <p:sldId id="2144867393" r:id="rId30"/>
    <p:sldId id="2147477660" r:id="rId31"/>
    <p:sldId id="2147477661" r:id="rId32"/>
    <p:sldId id="2147477652" r:id="rId33"/>
    <p:sldId id="2147477663" r:id="rId34"/>
    <p:sldId id="2147477666" r:id="rId35"/>
    <p:sldId id="2147477667" r:id="rId36"/>
    <p:sldId id="2147477668" r:id="rId37"/>
    <p:sldId id="2147477662" r:id="rId38"/>
    <p:sldId id="2147477665" r:id="rId3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6654"/>
  </p:normalViewPr>
  <p:slideViewPr>
    <p:cSldViewPr snapToObjects="1">
      <p:cViewPr varScale="1">
        <p:scale>
          <a:sx n="161" d="100"/>
          <a:sy n="161" d="100"/>
        </p:scale>
        <p:origin x="1440" y="360"/>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11/8/24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11/8/24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6DF53-A084-060A-3E83-D01E5FC9A06D}"/>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6FBC863-7862-1257-461F-91BEFAACF5A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7689817A-CF91-BD43-26E3-56839A50CD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A6DA626-0C9D-B51D-84B2-78B54CA028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87760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1D9AB-9565-685E-B7B5-65ADF06E584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57281B8-55E4-5AD2-7E62-A864DA72AA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332AC91-6919-9FAB-B6A4-F30EBB81FC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82DF246-66A7-EAAA-86C8-80D19AE7D8D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75630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1933A-ED2F-FBD0-A723-501DC2E1515D}"/>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4C58D4C-27DA-6CC3-97C7-9452423C4F9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DE81DB99-B067-A091-0989-B8E8580A1B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D38608C-B4A6-2DDD-134E-55850ED6FC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385169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818E8-79B2-347E-14EA-AAB2E1AA4DD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066E950-37E8-7D45-90FB-94CB734D09C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58476298-EA69-D8A4-0835-ED59467BF6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EA188FC-481A-86E2-4137-EDF2E735AA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3809941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a:solidFill>
                  <a:schemeClr val="dk1"/>
                </a:solidFill>
              </a:rPr>
              <a:t>What is Serverless</a:t>
            </a:r>
            <a:endParaRPr b="1"/>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2643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Auth0, Twitter, ..</a:t>
            </a:r>
            <a:endParaRPr sz="1400">
              <a:solidFill>
                <a:schemeClr val="dk1"/>
              </a:solidFill>
              <a:latin typeface="Calibri"/>
              <a:ea typeface="Calibri"/>
              <a:cs typeface="Calibri"/>
              <a:sym typeface="Calibri"/>
            </a:endParaRPr>
          </a:p>
          <a:p>
            <a:pPr marL="0" lvl="0" indent="0" rtl="0">
              <a:lnSpc>
                <a:spcPct val="70000"/>
              </a:lnSpc>
              <a:spcBef>
                <a:spcPts val="800"/>
              </a:spcBef>
              <a:spcAft>
                <a:spcPts val="0"/>
              </a:spcAft>
              <a:buNone/>
            </a:pPr>
            <a:r>
              <a:rPr lang="en" sz="1400">
                <a:solidFill>
                  <a:schemeClr val="dk1"/>
                </a:solidFill>
                <a:latin typeface="Calibri"/>
                <a:ea typeface="Calibri"/>
                <a:cs typeface="Calibri"/>
                <a:sym typeface="Calibri"/>
              </a:rPr>
              <a:t>And many more upcoming / open source</a:t>
            </a:r>
            <a:endParaRPr sz="1400">
              <a:solidFill>
                <a:schemeClr val="dk1"/>
              </a:solidFill>
              <a:latin typeface="Calibri"/>
              <a:ea typeface="Calibri"/>
              <a:cs typeface="Calibri"/>
              <a:sym typeface="Calibri"/>
            </a:endParaRPr>
          </a:p>
          <a:p>
            <a:pPr marL="0" lvl="0" indent="0" rtl="0">
              <a:spcBef>
                <a:spcPts val="0"/>
              </a:spcBef>
              <a:spcAft>
                <a:spcPts val="0"/>
              </a:spcAft>
              <a:buNone/>
            </a:pPr>
            <a:endParaRPr/>
          </a:p>
        </p:txBody>
      </p:sp>
    </p:spTree>
    <p:extLst>
      <p:ext uri="{BB962C8B-B14F-4D97-AF65-F5344CB8AC3E}">
        <p14:creationId xmlns:p14="http://schemas.microsoft.com/office/powerpoint/2010/main" val="1783225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6076-6994-B5C2-10E3-96B11E7E38B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8B5493C-0137-B5C3-1DD3-EE6EC3DE0E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8556A6E-E5E2-FCD4-ED1D-5CDFBACE7D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D32CF03-830C-CAD9-E867-E8F2179015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19</a:t>
            </a:fld>
            <a:endParaRPr lang="en-US" altLang="en-US"/>
          </a:p>
        </p:txBody>
      </p:sp>
    </p:spTree>
    <p:extLst>
      <p:ext uri="{BB962C8B-B14F-4D97-AF65-F5344CB8AC3E}">
        <p14:creationId xmlns:p14="http://schemas.microsoft.com/office/powerpoint/2010/main" val="3639429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430D5-1632-651B-242F-1A6F13641A2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886F9CD-71FC-A72A-EC73-3251B4B221E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11D4B4E-D27E-1966-9EAF-AAFE20999C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401C227-5A5A-1877-4270-2C848C9C4C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29</a:t>
            </a:fld>
            <a:endParaRPr lang="en-US" altLang="en-US"/>
          </a:p>
        </p:txBody>
      </p:sp>
    </p:spTree>
    <p:extLst>
      <p:ext uri="{BB962C8B-B14F-4D97-AF65-F5344CB8AC3E}">
        <p14:creationId xmlns:p14="http://schemas.microsoft.com/office/powerpoint/2010/main" val="4281874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5168966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W4153-F24-11-FaaS-EDA-GW-GraphQL-Kubernetes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Microservices" TargetMode="External"/><Relationship Id="rId13" Type="http://schemas.openxmlformats.org/officeDocument/2006/relationships/hyperlink" Target="https://en.wikipedia.org/wiki/Function_as_a_service#cite_note-1" TargetMode="External"/><Relationship Id="rId3" Type="http://schemas.openxmlformats.org/officeDocument/2006/relationships/hyperlink" Target="https://en.wikipedia.org/wiki/Execution_model" TargetMode="External"/><Relationship Id="rId7" Type="http://schemas.openxmlformats.org/officeDocument/2006/relationships/hyperlink" Target="https://en.wikipedia.org/wiki/Software_deployment" TargetMode="External"/><Relationship Id="rId12" Type="http://schemas.openxmlformats.org/officeDocument/2006/relationships/hyperlink" Target="https://en.wikipedia.org/wiki/Computing_platform" TargetMode="External"/><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6" Type="http://schemas.openxmlformats.org/officeDocument/2006/relationships/hyperlink" Target="https://en.wikipedia.org/wiki/Utility_computing" TargetMode="External"/><Relationship Id="rId11" Type="http://schemas.openxmlformats.org/officeDocument/2006/relationships/hyperlink" Target="https://en.wikipedia.org/wiki/Cloud_computing#Service_models" TargetMode="External"/><Relationship Id="rId5" Type="http://schemas.openxmlformats.org/officeDocument/2006/relationships/hyperlink" Target="https://en.wikipedia.org/wiki/Serverless_computing#cite_note-techcrunch-lambda-1" TargetMode="External"/><Relationship Id="rId10" Type="http://schemas.openxmlformats.org/officeDocument/2006/relationships/hyperlink" Target="https://en.wikipedia.org/wiki/Peer-to-peer"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Serverless_computing#cite_note-lambda-api-gateway-2" TargetMode="External"/><Relationship Id="rId14" Type="http://schemas.openxmlformats.org/officeDocument/2006/relationships/hyperlink" Target="https://en.wikipedia.org/wiki/Serverless_computing"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camunda.com/bpmn/"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b="1" i="1" dirty="0"/>
              <a:t>W4153 – Cloud Computing</a:t>
            </a:r>
            <a:br>
              <a:rPr lang="en-US" altLang="en-US" sz="4000" b="1" i="1" dirty="0"/>
            </a:br>
            <a:r>
              <a:rPr lang="en-US" altLang="en-US" sz="3200" b="1" i="1" dirty="0"/>
              <a:t>Lecture 11:</a:t>
            </a:r>
            <a:br>
              <a:rPr lang="en-US" altLang="en-US" sz="3200" b="1" i="1" dirty="0"/>
            </a:br>
            <a:r>
              <a:rPr lang="en-US" altLang="en-US" sz="3200" b="1" i="1" dirty="0" err="1"/>
              <a:t>FaaS</a:t>
            </a:r>
            <a:r>
              <a:rPr lang="en-US" altLang="en-US" sz="3200" b="1" i="1" dirty="0"/>
              <a:t>, EDA, GW, </a:t>
            </a:r>
            <a:r>
              <a:rPr lang="en-US" altLang="en-US" sz="3200" b="1" i="1" dirty="0" err="1"/>
              <a:t>GraphQL</a:t>
            </a:r>
            <a:r>
              <a:rPr lang="en-US" altLang="en-US" sz="3200" b="1" i="1" dirty="0"/>
              <a:t>, Kubernetes</a:t>
            </a:r>
          </a:p>
          <a:p>
            <a:pPr algn="ct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8F19A-813B-21F2-C698-246ED1BA9C7E}"/>
              </a:ext>
            </a:extLst>
          </p:cNvPr>
          <p:cNvSpPr>
            <a:spLocks noGrp="1"/>
          </p:cNvSpPr>
          <p:nvPr>
            <p:ph idx="1"/>
          </p:nvPr>
        </p:nvSpPr>
        <p:spPr/>
        <p:txBody>
          <a:bodyPr/>
          <a:lstStyle/>
          <a:p>
            <a:r>
              <a:rPr lang="en-US" dirty="0"/>
              <a:t>“Code” is by far the most common.</a:t>
            </a:r>
            <a:br>
              <a:rPr lang="en-US" dirty="0"/>
            </a:br>
            <a:endParaRPr lang="en-US" dirty="0"/>
          </a:p>
          <a:p>
            <a:r>
              <a:rPr lang="en-US" dirty="0"/>
              <a:t>Domain Specific Languages and their runtime environments:</a:t>
            </a:r>
          </a:p>
          <a:p>
            <a:pPr lvl="1"/>
            <a:r>
              <a:rPr lang="en-US" dirty="0"/>
              <a:t>Have a learning curve and seem complex.</a:t>
            </a:r>
          </a:p>
          <a:p>
            <a:pPr lvl="1"/>
            <a:r>
              <a:rPr lang="en-US" dirty="0"/>
              <a:t>Are extremely useful for certain complex scenarios.</a:t>
            </a:r>
            <a:br>
              <a:rPr lang="en-US" dirty="0"/>
            </a:br>
            <a:endParaRPr lang="en-US" dirty="0"/>
          </a:p>
          <a:p>
            <a:r>
              <a:rPr lang="en-US" dirty="0"/>
              <a:t>We have focused on ”code” and will continue to do so. </a:t>
            </a:r>
          </a:p>
          <a:p>
            <a:pPr lvl="1"/>
            <a:r>
              <a:rPr lang="en-US" dirty="0"/>
              <a:t>We have seen a few deployment options: IaaS, Self-Managed CaaS, PaaS, …</a:t>
            </a:r>
          </a:p>
          <a:p>
            <a:pPr lvl="1"/>
            <a:r>
              <a:rPr lang="en-US" dirty="0"/>
              <a:t>We will look at more complex self-managed CaaS and understand, e.g. Kubernetes, but not use.</a:t>
            </a:r>
          </a:p>
          <a:p>
            <a:pPr lvl="1"/>
            <a:r>
              <a:rPr lang="en-US" dirty="0"/>
              <a:t>Today we will examine Function-as-a-Service.</a:t>
            </a:r>
            <a:br>
              <a:rPr lang="en-US" dirty="0"/>
            </a:br>
            <a:endParaRPr lang="en-US" dirty="0"/>
          </a:p>
          <a:p>
            <a:r>
              <a:rPr lang="en-US" dirty="0"/>
              <a:t>We will get some simple experience with a higher layer, DSL approach.</a:t>
            </a:r>
          </a:p>
          <a:p>
            <a:pPr lvl="1"/>
            <a:endParaRPr lang="en-US" dirty="0"/>
          </a:p>
        </p:txBody>
      </p:sp>
      <p:sp>
        <p:nvSpPr>
          <p:cNvPr id="3" name="Title 2">
            <a:extLst>
              <a:ext uri="{FF2B5EF4-FFF2-40B4-BE49-F238E27FC236}">
                <a16:creationId xmlns:a16="http://schemas.microsoft.com/office/drawing/2014/main" id="{DCCCB2F9-CAF2-3076-A228-A706EEA0AD9E}"/>
              </a:ext>
            </a:extLst>
          </p:cNvPr>
          <p:cNvSpPr>
            <a:spLocks noGrp="1"/>
          </p:cNvSpPr>
          <p:nvPr>
            <p:ph type="title"/>
          </p:nvPr>
        </p:nvSpPr>
        <p:spPr/>
        <p:txBody>
          <a:bodyPr/>
          <a:lstStyle/>
          <a:p>
            <a:r>
              <a:rPr lang="en-US" dirty="0"/>
              <a:t>Implementing and Deploying Microservices</a:t>
            </a:r>
          </a:p>
        </p:txBody>
      </p:sp>
    </p:spTree>
    <p:extLst>
      <p:ext uri="{BB962C8B-B14F-4D97-AF65-F5344CB8AC3E}">
        <p14:creationId xmlns:p14="http://schemas.microsoft.com/office/powerpoint/2010/main" val="356853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57733-BA6C-F779-856A-9F850C7DA133}"/>
              </a:ext>
            </a:extLst>
          </p:cNvPr>
          <p:cNvSpPr>
            <a:spLocks noGrp="1"/>
          </p:cNvSpPr>
          <p:nvPr>
            <p:ph type="title"/>
          </p:nvPr>
        </p:nvSpPr>
        <p:spPr/>
        <p:txBody>
          <a:bodyPr/>
          <a:lstStyle/>
          <a:p>
            <a:r>
              <a:rPr lang="en-US" dirty="0"/>
              <a:t>Higher Layer Languages</a:t>
            </a:r>
          </a:p>
        </p:txBody>
      </p:sp>
      <p:pic>
        <p:nvPicPr>
          <p:cNvPr id="4" name="Picture 3">
            <a:extLst>
              <a:ext uri="{FF2B5EF4-FFF2-40B4-BE49-F238E27FC236}">
                <a16:creationId xmlns:a16="http://schemas.microsoft.com/office/drawing/2014/main" id="{B53898FD-C140-53EF-389F-6B06CA869742}"/>
              </a:ext>
            </a:extLst>
          </p:cNvPr>
          <p:cNvPicPr>
            <a:picLocks noChangeAspect="1"/>
          </p:cNvPicPr>
          <p:nvPr/>
        </p:nvPicPr>
        <p:blipFill>
          <a:blip r:embed="rId2"/>
          <a:stretch>
            <a:fillRect/>
          </a:stretch>
        </p:blipFill>
        <p:spPr>
          <a:xfrm>
            <a:off x="76200" y="514350"/>
            <a:ext cx="4179557" cy="3930650"/>
          </a:xfrm>
          <a:prstGeom prst="rect">
            <a:avLst/>
          </a:prstGeom>
        </p:spPr>
      </p:pic>
      <p:sp>
        <p:nvSpPr>
          <p:cNvPr id="5" name="TextBox 4">
            <a:extLst>
              <a:ext uri="{FF2B5EF4-FFF2-40B4-BE49-F238E27FC236}">
                <a16:creationId xmlns:a16="http://schemas.microsoft.com/office/drawing/2014/main" id="{43D47154-6A38-D7F6-872E-996523573C74}"/>
              </a:ext>
            </a:extLst>
          </p:cNvPr>
          <p:cNvSpPr txBox="1"/>
          <p:nvPr/>
        </p:nvSpPr>
        <p:spPr>
          <a:xfrm>
            <a:off x="111981" y="552892"/>
            <a:ext cx="1183529" cy="646331"/>
          </a:xfrm>
          <a:prstGeom prst="rect">
            <a:avLst/>
          </a:prstGeom>
          <a:noFill/>
        </p:spPr>
        <p:txBody>
          <a:bodyPr wrap="none" rtlCol="0">
            <a:spAutoFit/>
          </a:bodyPr>
          <a:lstStyle/>
          <a:p>
            <a:r>
              <a:rPr lang="en-US" dirty="0"/>
              <a:t>Google</a:t>
            </a:r>
            <a:br>
              <a:rPr lang="en-US" dirty="0"/>
            </a:br>
            <a:r>
              <a:rPr lang="en-US" dirty="0"/>
              <a:t>Workflows</a:t>
            </a:r>
          </a:p>
        </p:txBody>
      </p:sp>
      <p:sp>
        <p:nvSpPr>
          <p:cNvPr id="7" name="TextBox 6">
            <a:extLst>
              <a:ext uri="{FF2B5EF4-FFF2-40B4-BE49-F238E27FC236}">
                <a16:creationId xmlns:a16="http://schemas.microsoft.com/office/drawing/2014/main" id="{591246DB-6197-175F-3EE7-643F35CCE002}"/>
              </a:ext>
            </a:extLst>
          </p:cNvPr>
          <p:cNvSpPr txBox="1"/>
          <p:nvPr/>
        </p:nvSpPr>
        <p:spPr>
          <a:xfrm>
            <a:off x="66923" y="4449915"/>
            <a:ext cx="4619708" cy="215444"/>
          </a:xfrm>
          <a:prstGeom prst="rect">
            <a:avLst/>
          </a:prstGeom>
          <a:noFill/>
        </p:spPr>
        <p:txBody>
          <a:bodyPr wrap="square">
            <a:spAutoFit/>
          </a:bodyPr>
          <a:lstStyle/>
          <a:p>
            <a:r>
              <a:rPr lang="en-US" sz="800" dirty="0"/>
              <a:t>https://</a:t>
            </a:r>
            <a:r>
              <a:rPr lang="en-US" sz="800" dirty="0" err="1"/>
              <a:t>cloud.google.com</a:t>
            </a:r>
            <a:r>
              <a:rPr lang="en-US" sz="800" dirty="0"/>
              <a:t>/blog/products/application-development/get-to-know-google-cloud-workflows</a:t>
            </a:r>
          </a:p>
        </p:txBody>
      </p:sp>
      <p:pic>
        <p:nvPicPr>
          <p:cNvPr id="8" name="Picture 7">
            <a:extLst>
              <a:ext uri="{FF2B5EF4-FFF2-40B4-BE49-F238E27FC236}">
                <a16:creationId xmlns:a16="http://schemas.microsoft.com/office/drawing/2014/main" id="{96E1A143-34D8-0F6C-69AF-162205ABFB09}"/>
              </a:ext>
            </a:extLst>
          </p:cNvPr>
          <p:cNvPicPr>
            <a:picLocks noChangeAspect="1"/>
          </p:cNvPicPr>
          <p:nvPr/>
        </p:nvPicPr>
        <p:blipFill>
          <a:blip r:embed="rId3"/>
          <a:stretch>
            <a:fillRect/>
          </a:stretch>
        </p:blipFill>
        <p:spPr>
          <a:xfrm>
            <a:off x="4726388" y="514350"/>
            <a:ext cx="4178300" cy="4114800"/>
          </a:xfrm>
          <a:prstGeom prst="rect">
            <a:avLst/>
          </a:prstGeom>
        </p:spPr>
      </p:pic>
      <p:sp>
        <p:nvSpPr>
          <p:cNvPr id="9" name="TextBox 8">
            <a:extLst>
              <a:ext uri="{FF2B5EF4-FFF2-40B4-BE49-F238E27FC236}">
                <a16:creationId xmlns:a16="http://schemas.microsoft.com/office/drawing/2014/main" id="{8D264AAA-665E-8308-459C-942B47F479FD}"/>
              </a:ext>
            </a:extLst>
          </p:cNvPr>
          <p:cNvSpPr txBox="1"/>
          <p:nvPr/>
        </p:nvSpPr>
        <p:spPr>
          <a:xfrm>
            <a:off x="4800600" y="514350"/>
            <a:ext cx="1565557" cy="646331"/>
          </a:xfrm>
          <a:prstGeom prst="rect">
            <a:avLst/>
          </a:prstGeom>
          <a:noFill/>
        </p:spPr>
        <p:txBody>
          <a:bodyPr wrap="none" rtlCol="0">
            <a:spAutoFit/>
          </a:bodyPr>
          <a:lstStyle/>
          <a:p>
            <a:r>
              <a:rPr lang="en-US" dirty="0"/>
              <a:t>AWS</a:t>
            </a:r>
            <a:br>
              <a:rPr lang="en-US" dirty="0"/>
            </a:br>
            <a:r>
              <a:rPr lang="en-US" dirty="0"/>
              <a:t>Step Functions</a:t>
            </a:r>
          </a:p>
        </p:txBody>
      </p:sp>
    </p:spTree>
    <p:extLst>
      <p:ext uri="{BB962C8B-B14F-4D97-AF65-F5344CB8AC3E}">
        <p14:creationId xmlns:p14="http://schemas.microsoft.com/office/powerpoint/2010/main" val="21319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C821F-6CBD-3F41-6A35-362A835F40D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ABBF6E-8552-619C-717E-BA974BC7CB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18B66DF-BF95-9418-48DA-75CF41FDC7F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7DCA305-A054-BDAD-3C70-CFD8887158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51B6AD4-1517-4E65-A575-B08AA6FEB651}"/>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Function-as-a-Service</a:t>
            </a:r>
          </a:p>
        </p:txBody>
      </p:sp>
      <p:sp>
        <p:nvSpPr>
          <p:cNvPr id="2" name="TextBox 9">
            <a:extLst>
              <a:ext uri="{FF2B5EF4-FFF2-40B4-BE49-F238E27FC236}">
                <a16:creationId xmlns:a16="http://schemas.microsoft.com/office/drawing/2014/main" id="{A4A6981C-BE3E-6521-039C-57060D735A6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W4153-F24-11-FaaS-EDA-GW-GraphQL-Kubernetes</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840166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F1882E-D082-B27A-A109-28881B55A8B6}"/>
              </a:ext>
            </a:extLst>
          </p:cNvPr>
          <p:cNvSpPr>
            <a:spLocks noGrp="1"/>
          </p:cNvSpPr>
          <p:nvPr>
            <p:ph idx="1"/>
          </p:nvPr>
        </p:nvSpPr>
        <p:spPr>
          <a:xfrm>
            <a:off x="73478" y="557801"/>
            <a:ext cx="8156122" cy="4071349"/>
          </a:xfrm>
        </p:spPr>
        <p:txBody>
          <a:bodyPr/>
          <a:lstStyle/>
          <a:p>
            <a:pPr>
              <a:spcBef>
                <a:spcPts val="0"/>
              </a:spcBef>
              <a:spcAft>
                <a:spcPts val="200"/>
              </a:spcAft>
            </a:pPr>
            <a:r>
              <a:rPr lang="en-US" sz="1600" dirty="0"/>
              <a:t>At the very core, you write a function or method.</a:t>
            </a:r>
          </a:p>
          <a:p>
            <a:pPr>
              <a:spcBef>
                <a:spcPts val="0"/>
              </a:spcBef>
              <a:spcAft>
                <a:spcPts val="200"/>
              </a:spcAft>
            </a:pPr>
            <a:r>
              <a:rPr lang="en-US" sz="1600" dirty="0"/>
              <a:t>A set of functions or methods become a resource.</a:t>
            </a:r>
          </a:p>
          <a:p>
            <a:pPr>
              <a:spcBef>
                <a:spcPts val="0"/>
              </a:spcBef>
              <a:spcAft>
                <a:spcPts val="200"/>
              </a:spcAft>
            </a:pPr>
            <a:r>
              <a:rPr lang="en-US" sz="1600" dirty="0"/>
              <a:t>A resource runs in a web application and uses required software, </a:t>
            </a:r>
            <a:br>
              <a:rPr lang="en-US" sz="1600" dirty="0"/>
            </a:br>
            <a:r>
              <a:rPr lang="en-US" sz="1600" dirty="0"/>
              <a:t>e. g. packages, libraries.</a:t>
            </a:r>
          </a:p>
          <a:p>
            <a:pPr>
              <a:spcBef>
                <a:spcPts val="0"/>
              </a:spcBef>
              <a:spcAft>
                <a:spcPts val="200"/>
              </a:spcAft>
            </a:pPr>
            <a:r>
              <a:rPr lang="en-US" sz="1600" dirty="0"/>
              <a:t>A web application run in some kind of container, which provides</a:t>
            </a:r>
            <a:br>
              <a:rPr lang="en-US" sz="1600" dirty="0"/>
            </a:br>
            <a:r>
              <a:rPr lang="en-US" sz="1600" dirty="0"/>
              <a:t>isolation, ensures pre-</a:t>
            </a:r>
            <a:r>
              <a:rPr lang="en-US" sz="1600" dirty="0" err="1"/>
              <a:t>reqs</a:t>
            </a:r>
            <a:r>
              <a:rPr lang="en-US" sz="1600" dirty="0"/>
              <a:t>, etc.</a:t>
            </a:r>
          </a:p>
          <a:p>
            <a:pPr>
              <a:spcBef>
                <a:spcPts val="0"/>
              </a:spcBef>
              <a:spcAft>
                <a:spcPts val="200"/>
              </a:spcAft>
            </a:pPr>
            <a:r>
              <a:rPr lang="en-US" sz="1600" dirty="0"/>
              <a:t>Containers run in an operating system.</a:t>
            </a:r>
          </a:p>
          <a:p>
            <a:pPr>
              <a:spcBef>
                <a:spcPts val="0"/>
              </a:spcBef>
              <a:spcAft>
                <a:spcPts val="200"/>
              </a:spcAft>
            </a:pPr>
            <a:r>
              <a:rPr lang="en-US" sz="1600" dirty="0"/>
              <a:t>An operating systems runs on HW, which may be a virtual machine</a:t>
            </a:r>
            <a:br>
              <a:rPr lang="en-US" sz="1600" dirty="0"/>
            </a:br>
            <a:r>
              <a:rPr lang="en-US" sz="1600" dirty="0"/>
              <a:t>and virtual resources.</a:t>
            </a:r>
          </a:p>
          <a:p>
            <a:pPr>
              <a:spcBef>
                <a:spcPts val="0"/>
              </a:spcBef>
              <a:spcAft>
                <a:spcPts val="200"/>
              </a:spcAft>
            </a:pPr>
            <a:r>
              <a:rPr lang="en-US" sz="1600" dirty="0"/>
              <a:t>Virtual resources run on hypervisors, which</a:t>
            </a:r>
          </a:p>
          <a:p>
            <a:pPr>
              <a:spcBef>
                <a:spcPts val="0"/>
              </a:spcBef>
              <a:spcAft>
                <a:spcPts val="200"/>
              </a:spcAft>
            </a:pPr>
            <a:r>
              <a:rPr lang="en-US" sz="1600" dirty="0"/>
              <a:t>Run on hardware.</a:t>
            </a:r>
          </a:p>
          <a:p>
            <a:pPr>
              <a:spcBef>
                <a:spcPts val="0"/>
              </a:spcBef>
              <a:spcAft>
                <a:spcPts val="200"/>
              </a:spcAft>
            </a:pPr>
            <a:r>
              <a:rPr lang="en-US" sz="1600" dirty="0"/>
              <a:t>This is like a </a:t>
            </a:r>
            <a:r>
              <a:rPr lang="en-US" sz="1600" i="1" dirty="0">
                <a:solidFill>
                  <a:srgbClr val="FF0000"/>
                </a:solidFill>
              </a:rPr>
              <a:t>matryoshka doll</a:t>
            </a:r>
            <a:r>
              <a:rPr lang="en-US" sz="1600" i="1" dirty="0"/>
              <a:t>. </a:t>
            </a:r>
            <a:r>
              <a:rPr lang="en-US" sz="1600" dirty="0"/>
              <a:t>Ultimately</a:t>
            </a:r>
            <a:r>
              <a:rPr lang="en-US" sz="1600" i="1" dirty="0"/>
              <a:t>, </a:t>
            </a:r>
            <a:r>
              <a:rPr lang="en-US" sz="1600" dirty="0"/>
              <a:t>I decide:</a:t>
            </a:r>
          </a:p>
          <a:p>
            <a:pPr lvl="1">
              <a:spcBef>
                <a:spcPts val="0"/>
              </a:spcBef>
              <a:spcAft>
                <a:spcPts val="200"/>
              </a:spcAft>
            </a:pPr>
            <a:r>
              <a:rPr lang="en-US" sz="1400" dirty="0"/>
              <a:t>Which level of nesting is the package I am willing to/want to produce and deploy.</a:t>
            </a:r>
          </a:p>
          <a:p>
            <a:pPr lvl="1">
              <a:spcBef>
                <a:spcPts val="0"/>
              </a:spcBef>
              <a:spcAft>
                <a:spcPts val="200"/>
              </a:spcAft>
            </a:pPr>
            <a:r>
              <a:rPr lang="en-US" sz="1400" dirty="0"/>
              <a:t>I provide that as a package/bundle and provide a declaration/manifest of what</a:t>
            </a:r>
            <a:br>
              <a:rPr lang="en-US" sz="1400" dirty="0"/>
            </a:br>
            <a:r>
              <a:rPr lang="en-US" sz="1400" dirty="0"/>
              <a:t>I want created and managed automatically for me.</a:t>
            </a:r>
          </a:p>
          <a:p>
            <a:pPr>
              <a:spcBef>
                <a:spcPts val="0"/>
              </a:spcBef>
              <a:spcAft>
                <a:spcPts val="200"/>
              </a:spcAft>
            </a:pPr>
            <a:r>
              <a:rPr lang="en-US" sz="1600" dirty="0"/>
              <a:t>This is over simplified and the boundaries blur.</a:t>
            </a:r>
          </a:p>
        </p:txBody>
      </p:sp>
      <p:sp>
        <p:nvSpPr>
          <p:cNvPr id="3" name="Title 2">
            <a:extLst>
              <a:ext uri="{FF2B5EF4-FFF2-40B4-BE49-F238E27FC236}">
                <a16:creationId xmlns:a16="http://schemas.microsoft.com/office/drawing/2014/main" id="{E01FB0C7-AAC0-BFDA-F1FF-FF012CA4208B}"/>
              </a:ext>
            </a:extLst>
          </p:cNvPr>
          <p:cNvSpPr>
            <a:spLocks noGrp="1"/>
          </p:cNvSpPr>
          <p:nvPr>
            <p:ph type="title"/>
          </p:nvPr>
        </p:nvSpPr>
        <p:spPr/>
        <p:txBody>
          <a:bodyPr/>
          <a:lstStyle/>
          <a:p>
            <a:r>
              <a:rPr lang="en-US" dirty="0"/>
              <a:t>Computer Models</a:t>
            </a:r>
          </a:p>
        </p:txBody>
      </p:sp>
      <p:sp>
        <p:nvSpPr>
          <p:cNvPr id="4" name="Rounded Rectangle 3">
            <a:extLst>
              <a:ext uri="{FF2B5EF4-FFF2-40B4-BE49-F238E27FC236}">
                <a16:creationId xmlns:a16="http://schemas.microsoft.com/office/drawing/2014/main" id="{BA2FB066-441F-B628-408C-FC0C6A314BAB}"/>
              </a:ext>
            </a:extLst>
          </p:cNvPr>
          <p:cNvSpPr/>
          <p:nvPr/>
        </p:nvSpPr>
        <p:spPr>
          <a:xfrm>
            <a:off x="6617764" y="3092269"/>
            <a:ext cx="1143000" cy="228600"/>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Function/Method</a:t>
            </a:r>
          </a:p>
        </p:txBody>
      </p:sp>
      <p:sp>
        <p:nvSpPr>
          <p:cNvPr id="5" name="Rounded Rectangle 4">
            <a:extLst>
              <a:ext uri="{FF2B5EF4-FFF2-40B4-BE49-F238E27FC236}">
                <a16:creationId xmlns:a16="http://schemas.microsoft.com/office/drawing/2014/main" id="{654A8C3F-5AF3-319A-6A4E-8580F9FA0659}"/>
              </a:ext>
            </a:extLst>
          </p:cNvPr>
          <p:cNvSpPr/>
          <p:nvPr/>
        </p:nvSpPr>
        <p:spPr>
          <a:xfrm>
            <a:off x="6541564" y="2787469"/>
            <a:ext cx="1295400" cy="6096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Resource</a:t>
            </a:r>
          </a:p>
        </p:txBody>
      </p:sp>
      <p:sp>
        <p:nvSpPr>
          <p:cNvPr id="6" name="Rounded Rectangle 5">
            <a:extLst>
              <a:ext uri="{FF2B5EF4-FFF2-40B4-BE49-F238E27FC236}">
                <a16:creationId xmlns:a16="http://schemas.microsoft.com/office/drawing/2014/main" id="{ED8B6157-86F4-6927-E613-01A5D4BB04A2}"/>
              </a:ext>
            </a:extLst>
          </p:cNvPr>
          <p:cNvSpPr/>
          <p:nvPr/>
        </p:nvSpPr>
        <p:spPr>
          <a:xfrm>
            <a:off x="6454483" y="2044519"/>
            <a:ext cx="1676399" cy="135255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Container</a:t>
            </a:r>
          </a:p>
        </p:txBody>
      </p:sp>
      <p:sp>
        <p:nvSpPr>
          <p:cNvPr id="7" name="Rounded Rectangle 6">
            <a:extLst>
              <a:ext uri="{FF2B5EF4-FFF2-40B4-BE49-F238E27FC236}">
                <a16:creationId xmlns:a16="http://schemas.microsoft.com/office/drawing/2014/main" id="{B2E1516B-B6A2-E573-4EF6-08A6B2C44060}"/>
              </a:ext>
            </a:extLst>
          </p:cNvPr>
          <p:cNvSpPr/>
          <p:nvPr/>
        </p:nvSpPr>
        <p:spPr>
          <a:xfrm>
            <a:off x="6492584" y="2425519"/>
            <a:ext cx="1600199" cy="97155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Web Application</a:t>
            </a:r>
          </a:p>
        </p:txBody>
      </p:sp>
      <p:sp>
        <p:nvSpPr>
          <p:cNvPr id="8" name="Rounded Rectangle 7">
            <a:extLst>
              <a:ext uri="{FF2B5EF4-FFF2-40B4-BE49-F238E27FC236}">
                <a16:creationId xmlns:a16="http://schemas.microsoft.com/office/drawing/2014/main" id="{489D1B93-F5F1-6CE8-352D-83A75FB04D0E}"/>
              </a:ext>
            </a:extLst>
          </p:cNvPr>
          <p:cNvSpPr/>
          <p:nvPr/>
        </p:nvSpPr>
        <p:spPr>
          <a:xfrm>
            <a:off x="6446313" y="1663519"/>
            <a:ext cx="1904999" cy="17526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Operating System</a:t>
            </a:r>
          </a:p>
        </p:txBody>
      </p:sp>
      <p:sp>
        <p:nvSpPr>
          <p:cNvPr id="9" name="Rounded Rectangle 8">
            <a:extLst>
              <a:ext uri="{FF2B5EF4-FFF2-40B4-BE49-F238E27FC236}">
                <a16:creationId xmlns:a16="http://schemas.microsoft.com/office/drawing/2014/main" id="{CC59B0D3-5419-2503-CE93-665DAB33992B}"/>
              </a:ext>
            </a:extLst>
          </p:cNvPr>
          <p:cNvSpPr/>
          <p:nvPr/>
        </p:nvSpPr>
        <p:spPr>
          <a:xfrm>
            <a:off x="6446313" y="1282519"/>
            <a:ext cx="2095502" cy="21549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Virtual Machine</a:t>
            </a:r>
          </a:p>
        </p:txBody>
      </p:sp>
      <p:sp>
        <p:nvSpPr>
          <p:cNvPr id="10" name="Rounded Rectangle 9">
            <a:extLst>
              <a:ext uri="{FF2B5EF4-FFF2-40B4-BE49-F238E27FC236}">
                <a16:creationId xmlns:a16="http://schemas.microsoft.com/office/drawing/2014/main" id="{7CE8D720-4AD8-96CD-A87B-BB0A74E84D76}"/>
              </a:ext>
            </a:extLst>
          </p:cNvPr>
          <p:cNvSpPr/>
          <p:nvPr/>
        </p:nvSpPr>
        <p:spPr>
          <a:xfrm>
            <a:off x="6446312" y="901519"/>
            <a:ext cx="2228852" cy="25146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Hypervisor</a:t>
            </a:r>
          </a:p>
        </p:txBody>
      </p:sp>
      <p:sp>
        <p:nvSpPr>
          <p:cNvPr id="11" name="Rounded Rectangle 10">
            <a:extLst>
              <a:ext uri="{FF2B5EF4-FFF2-40B4-BE49-F238E27FC236}">
                <a16:creationId xmlns:a16="http://schemas.microsoft.com/office/drawing/2014/main" id="{B8AE5B87-CC02-B39F-75E1-344A85744F44}"/>
              </a:ext>
            </a:extLst>
          </p:cNvPr>
          <p:cNvSpPr/>
          <p:nvPr/>
        </p:nvSpPr>
        <p:spPr>
          <a:xfrm>
            <a:off x="6446312" y="444319"/>
            <a:ext cx="2381252" cy="29931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Hardware</a:t>
            </a:r>
          </a:p>
        </p:txBody>
      </p:sp>
      <p:pic>
        <p:nvPicPr>
          <p:cNvPr id="12" name="Picture 11">
            <a:extLst>
              <a:ext uri="{FF2B5EF4-FFF2-40B4-BE49-F238E27FC236}">
                <a16:creationId xmlns:a16="http://schemas.microsoft.com/office/drawing/2014/main" id="{400EFDE7-C287-3884-7895-37D03831FF4A}"/>
              </a:ext>
            </a:extLst>
          </p:cNvPr>
          <p:cNvPicPr>
            <a:picLocks noChangeAspect="1"/>
          </p:cNvPicPr>
          <p:nvPr/>
        </p:nvPicPr>
        <p:blipFill>
          <a:blip r:embed="rId2"/>
          <a:stretch>
            <a:fillRect/>
          </a:stretch>
        </p:blipFill>
        <p:spPr>
          <a:xfrm>
            <a:off x="7130436" y="3604292"/>
            <a:ext cx="1679679" cy="981407"/>
          </a:xfrm>
          <a:prstGeom prst="rect">
            <a:avLst/>
          </a:prstGeom>
          <a:ln w="38100">
            <a:solidFill>
              <a:srgbClr val="FF0000"/>
            </a:solidFill>
          </a:ln>
        </p:spPr>
      </p:pic>
    </p:spTree>
    <p:extLst>
      <p:ext uri="{BB962C8B-B14F-4D97-AF65-F5344CB8AC3E}">
        <p14:creationId xmlns:p14="http://schemas.microsoft.com/office/powerpoint/2010/main" val="3473563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77E8E2-980E-714C-9BD5-C46E5D414181}"/>
              </a:ext>
            </a:extLst>
          </p:cNvPr>
          <p:cNvSpPr>
            <a:spLocks noGrp="1"/>
          </p:cNvSpPr>
          <p:nvPr>
            <p:ph idx="1"/>
          </p:nvPr>
        </p:nvSpPr>
        <p:spPr>
          <a:xfrm>
            <a:off x="86284" y="514350"/>
            <a:ext cx="8839200" cy="4038600"/>
          </a:xfrm>
        </p:spPr>
        <p:txBody>
          <a:bodyPr/>
          <a:lstStyle/>
          <a:p>
            <a:pPr>
              <a:spcBef>
                <a:spcPts val="0"/>
              </a:spcBef>
            </a:pPr>
            <a:r>
              <a:rPr lang="en-US" sz="1400" b="1" dirty="0"/>
              <a:t>Serverless computing</a:t>
            </a:r>
            <a:r>
              <a:rPr lang="en-US" sz="1400" dirty="0"/>
              <a:t> is a </a:t>
            </a:r>
            <a:r>
              <a:rPr lang="en-US" sz="1400" dirty="0">
                <a:hlinkClick r:id="rId2" tooltip="Cloud computing"/>
              </a:rPr>
              <a:t>cloud computing</a:t>
            </a:r>
            <a:r>
              <a:rPr lang="en-US" sz="1400" dirty="0"/>
              <a:t> </a:t>
            </a:r>
            <a:r>
              <a:rPr lang="en-US" sz="1400" dirty="0">
                <a:hlinkClick r:id="rId3" tooltip="Execution model"/>
              </a:rPr>
              <a:t>execution model</a:t>
            </a:r>
            <a:r>
              <a:rPr lang="en-US" sz="1400" dirty="0"/>
              <a:t> in which the cloud provider runs the </a:t>
            </a:r>
            <a:r>
              <a:rPr lang="en-US" sz="1400" dirty="0">
                <a:hlinkClick r:id="rId4" tooltip="Server (computing)"/>
              </a:rPr>
              <a:t>server</a:t>
            </a:r>
            <a:r>
              <a:rPr lang="en-US" sz="1400" dirty="0"/>
              <a:t>, and dynamically manages the allocation of machine resources. Pricing is based on the actual amount of resources consumed by an application, rather than on pre-purchased units of capacity.</a:t>
            </a:r>
            <a:r>
              <a:rPr lang="en-US" sz="1400" baseline="30000" dirty="0">
                <a:hlinkClick r:id="rId5"/>
              </a:rPr>
              <a:t>[1]</a:t>
            </a:r>
            <a:r>
              <a:rPr lang="en-US" sz="1400" dirty="0"/>
              <a:t> It can be a form of </a:t>
            </a:r>
            <a:r>
              <a:rPr lang="en-US" sz="1400" dirty="0">
                <a:hlinkClick r:id="rId6" tooltip="Utility computing"/>
              </a:rPr>
              <a:t>utility computing</a:t>
            </a:r>
            <a:r>
              <a:rPr lang="en-US" sz="1400" dirty="0"/>
              <a:t>.</a:t>
            </a:r>
            <a:br>
              <a:rPr lang="en-US" sz="1400" dirty="0"/>
            </a:br>
            <a:br>
              <a:rPr lang="en-US" sz="1400" dirty="0"/>
            </a:br>
            <a:r>
              <a:rPr lang="en-US" sz="1400" dirty="0"/>
              <a:t>Serverless computing can simplify the process of </a:t>
            </a:r>
            <a:r>
              <a:rPr lang="en-US" sz="1400" dirty="0">
                <a:hlinkClick r:id="rId7" tooltip="Software deployment"/>
              </a:rPr>
              <a:t>deploying code</a:t>
            </a:r>
            <a:r>
              <a:rPr lang="en-US" sz="1400" dirty="0"/>
              <a:t> into production. Scaling, capacity planning and maintenance operations may be hidden from the developer or operator. Serverless code can be used in conjunction with code deployed in traditional styles, such as </a:t>
            </a:r>
            <a:r>
              <a:rPr lang="en-US" sz="1400" dirty="0">
                <a:hlinkClick r:id="rId8" tooltip="Microservices"/>
              </a:rPr>
              <a:t>microservices</a:t>
            </a:r>
            <a:r>
              <a:rPr lang="en-US" sz="1400" dirty="0"/>
              <a:t>. Alternatively, applications can be written to be purely serverless and use no provisioned servers at all.</a:t>
            </a:r>
            <a:r>
              <a:rPr lang="en-US" sz="1400" baseline="30000" dirty="0">
                <a:hlinkClick r:id="rId9"/>
              </a:rPr>
              <a:t>[2]</a:t>
            </a:r>
            <a:r>
              <a:rPr lang="en-US" sz="1400" dirty="0"/>
              <a:t> This should not be confused with computing or networking models that do not require an actual server to function, such as </a:t>
            </a:r>
            <a:r>
              <a:rPr lang="en-US" sz="1400" dirty="0">
                <a:hlinkClick r:id="rId10" tooltip="Peer-to-peer"/>
              </a:rPr>
              <a:t>peer-to-peer</a:t>
            </a:r>
            <a:r>
              <a:rPr lang="en-US" sz="1400" dirty="0"/>
              <a:t> (P2P).”</a:t>
            </a:r>
          </a:p>
          <a:p>
            <a:pPr>
              <a:spcBef>
                <a:spcPts val="0"/>
              </a:spcBef>
            </a:pPr>
            <a:endParaRPr lang="en-US" sz="1400" dirty="0"/>
          </a:p>
          <a:p>
            <a:pPr>
              <a:spcBef>
                <a:spcPts val="0"/>
              </a:spcBef>
            </a:pPr>
            <a:r>
              <a:rPr lang="en-US" sz="1400" b="1" dirty="0"/>
              <a:t>Function as a service</a:t>
            </a:r>
            <a:r>
              <a:rPr lang="en-US" sz="1400" dirty="0"/>
              <a:t> (</a:t>
            </a:r>
            <a:r>
              <a:rPr lang="en-US" sz="1400" b="1" dirty="0" err="1"/>
              <a:t>FaaS</a:t>
            </a:r>
            <a:r>
              <a:rPr lang="en-US" sz="1400" dirty="0"/>
              <a:t>) is a category of </a:t>
            </a:r>
            <a:r>
              <a:rPr lang="en-US" sz="1400" dirty="0">
                <a:hlinkClick r:id="rId11" tooltip="Cloud computing"/>
              </a:rPr>
              <a:t>cloud computing services</a:t>
            </a:r>
            <a:r>
              <a:rPr lang="en-US" sz="1400" dirty="0"/>
              <a:t> that provides a </a:t>
            </a:r>
            <a:r>
              <a:rPr lang="en-US" sz="1400" dirty="0">
                <a:hlinkClick r:id="rId12" tooltip="Computing platform"/>
              </a:rPr>
              <a:t>platform</a:t>
            </a:r>
            <a:r>
              <a:rPr lang="en-US" sz="1400" dirty="0"/>
              <a:t> allowing customers to develop, run, and manage application functionalities without the complexity of building and maintaining the infrastructure typically associated with developing and launching an app.</a:t>
            </a:r>
            <a:r>
              <a:rPr lang="en-US" sz="1400" baseline="30000" dirty="0">
                <a:hlinkClick r:id="rId13"/>
              </a:rPr>
              <a:t>[1]</a:t>
            </a:r>
            <a:r>
              <a:rPr lang="en-US" sz="1400" dirty="0"/>
              <a:t> Building an application following this model is one way of achieving a "</a:t>
            </a:r>
            <a:r>
              <a:rPr lang="en-US" sz="1400" dirty="0">
                <a:hlinkClick r:id="rId14" tooltip="Serverless computing"/>
              </a:rPr>
              <a:t>serverless</a:t>
            </a:r>
            <a:r>
              <a:rPr lang="en-US" sz="1400" dirty="0"/>
              <a:t>" architecture, and is typically used when building </a:t>
            </a:r>
            <a:r>
              <a:rPr lang="en-US" sz="1400" dirty="0">
                <a:hlinkClick r:id="rId8" tooltip="Microservices"/>
              </a:rPr>
              <a:t>microservices</a:t>
            </a:r>
            <a:r>
              <a:rPr lang="en-US" sz="1400" dirty="0"/>
              <a:t> applications.”</a:t>
            </a:r>
          </a:p>
          <a:p>
            <a:pPr>
              <a:spcBef>
                <a:spcPts val="0"/>
              </a:spcBef>
            </a:pPr>
            <a:endParaRPr lang="en-US" sz="1400" dirty="0"/>
          </a:p>
          <a:p>
            <a:pPr>
              <a:spcBef>
                <a:spcPts val="0"/>
              </a:spcBef>
            </a:pPr>
            <a:r>
              <a:rPr lang="en-US" sz="1400" dirty="0"/>
              <a:t>That was baffling:</a:t>
            </a:r>
          </a:p>
          <a:p>
            <a:pPr lvl="1">
              <a:spcBef>
                <a:spcPts val="0"/>
              </a:spcBef>
            </a:pPr>
            <a:r>
              <a:rPr lang="en-US" sz="1000" dirty="0"/>
              <a:t>IaaS, CaaS – You control the SW stack and the cloud provides (virtual) HW.</a:t>
            </a:r>
          </a:p>
          <a:p>
            <a:pPr lvl="1">
              <a:spcBef>
                <a:spcPts val="0"/>
              </a:spcBef>
            </a:pPr>
            <a:r>
              <a:rPr lang="en-US" sz="1000" dirty="0"/>
              <a:t>PaaS – The cloud hides the lower layer SW and provides an application container (e.g. Flask) with “Your code goes here.” You are aware of container.</a:t>
            </a:r>
          </a:p>
          <a:p>
            <a:pPr lvl="1">
              <a:spcBef>
                <a:spcPts val="0"/>
              </a:spcBef>
            </a:pPr>
            <a:r>
              <a:rPr lang="en-US" sz="1000" dirty="0" err="1"/>
              <a:t>FaaS</a:t>
            </a:r>
            <a:r>
              <a:rPr lang="en-US" sz="1000" dirty="0"/>
              <a:t> – The cloud provides the container, and you implement functions (corresponding to routes in REST).</a:t>
            </a:r>
          </a:p>
        </p:txBody>
      </p:sp>
      <p:sp>
        <p:nvSpPr>
          <p:cNvPr id="3" name="Title 2">
            <a:extLst>
              <a:ext uri="{FF2B5EF4-FFF2-40B4-BE49-F238E27FC236}">
                <a16:creationId xmlns:a16="http://schemas.microsoft.com/office/drawing/2014/main" id="{ED027491-376A-0E42-9D2E-B1856CDC1A13}"/>
              </a:ext>
            </a:extLst>
          </p:cNvPr>
          <p:cNvSpPr>
            <a:spLocks noGrp="1"/>
          </p:cNvSpPr>
          <p:nvPr>
            <p:ph type="title"/>
          </p:nvPr>
        </p:nvSpPr>
        <p:spPr/>
        <p:txBody>
          <a:bodyPr/>
          <a:lstStyle/>
          <a:p>
            <a:r>
              <a:rPr lang="en-US" dirty="0"/>
              <a:t>Serverless and Function-as-a-Service</a:t>
            </a:r>
          </a:p>
        </p:txBody>
      </p:sp>
    </p:spTree>
    <p:extLst>
      <p:ext uri="{BB962C8B-B14F-4D97-AF65-F5344CB8AC3E}">
        <p14:creationId xmlns:p14="http://schemas.microsoft.com/office/powerpoint/2010/main" val="2677350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CFE5C-7D1E-8644-811B-38459E43A068}"/>
              </a:ext>
            </a:extLst>
          </p:cNvPr>
          <p:cNvSpPr>
            <a:spLocks noGrp="1"/>
          </p:cNvSpPr>
          <p:nvPr>
            <p:ph type="title"/>
          </p:nvPr>
        </p:nvSpPr>
        <p:spPr/>
        <p:txBody>
          <a:bodyPr/>
          <a:lstStyle/>
          <a:p>
            <a:r>
              <a:rPr lang="en-US" dirty="0"/>
              <a:t>What is Serverless Good/Not Good For ... ...</a:t>
            </a:r>
          </a:p>
        </p:txBody>
      </p:sp>
      <p:sp>
        <p:nvSpPr>
          <p:cNvPr id="4" name="Shape 462">
            <a:extLst>
              <a:ext uri="{FF2B5EF4-FFF2-40B4-BE49-F238E27FC236}">
                <a16:creationId xmlns:a16="http://schemas.microsoft.com/office/drawing/2014/main" id="{58636368-52B7-A445-A64E-8C206C057B62}"/>
              </a:ext>
            </a:extLst>
          </p:cNvPr>
          <p:cNvSpPr/>
          <p:nvPr/>
        </p:nvSpPr>
        <p:spPr>
          <a:xfrm>
            <a:off x="1070559" y="2204516"/>
            <a:ext cx="15855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Microservices </a:t>
            </a:r>
            <a:endParaRPr sz="900"/>
          </a:p>
        </p:txBody>
      </p:sp>
      <p:sp>
        <p:nvSpPr>
          <p:cNvPr id="5" name="Shape 463">
            <a:extLst>
              <a:ext uri="{FF2B5EF4-FFF2-40B4-BE49-F238E27FC236}">
                <a16:creationId xmlns:a16="http://schemas.microsoft.com/office/drawing/2014/main" id="{854C0306-003B-764C-92E0-9324488644F0}"/>
              </a:ext>
            </a:extLst>
          </p:cNvPr>
          <p:cNvSpPr/>
          <p:nvPr/>
        </p:nvSpPr>
        <p:spPr>
          <a:xfrm>
            <a:off x="1110496" y="2607748"/>
            <a:ext cx="1886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Mobile Backends</a:t>
            </a:r>
            <a:endParaRPr sz="1700">
              <a:latin typeface="Helvetica Neue Light"/>
              <a:ea typeface="Helvetica Neue Light"/>
              <a:cs typeface="Helvetica Neue Light"/>
              <a:sym typeface="Helvetica Neue Light"/>
            </a:endParaRPr>
          </a:p>
        </p:txBody>
      </p:sp>
      <p:sp>
        <p:nvSpPr>
          <p:cNvPr id="6" name="Shape 464">
            <a:extLst>
              <a:ext uri="{FF2B5EF4-FFF2-40B4-BE49-F238E27FC236}">
                <a16:creationId xmlns:a16="http://schemas.microsoft.com/office/drawing/2014/main" id="{C96B9BFD-9F38-AB4C-B10E-0DFED0DB14F2}"/>
              </a:ext>
            </a:extLst>
          </p:cNvPr>
          <p:cNvSpPr/>
          <p:nvPr/>
        </p:nvSpPr>
        <p:spPr>
          <a:xfrm>
            <a:off x="1102191" y="3346958"/>
            <a:ext cx="403200" cy="2613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1700">
                <a:latin typeface="Helvetica Neue Light"/>
                <a:ea typeface="Helvetica Neue Light"/>
                <a:cs typeface="Helvetica Neue Light"/>
                <a:sym typeface="Helvetica Neue Light"/>
              </a:rPr>
              <a:t>IoT</a:t>
            </a:r>
            <a:endParaRPr sz="900"/>
          </a:p>
        </p:txBody>
      </p:sp>
      <p:pic>
        <p:nvPicPr>
          <p:cNvPr id="7" name="Shape 465" descr="pasted-image.pdf">
            <a:extLst>
              <a:ext uri="{FF2B5EF4-FFF2-40B4-BE49-F238E27FC236}">
                <a16:creationId xmlns:a16="http://schemas.microsoft.com/office/drawing/2014/main" id="{8CE1E1B3-2FEF-B044-BB93-FE1DFFFE562F}"/>
              </a:ext>
            </a:extLst>
          </p:cNvPr>
          <p:cNvPicPr preferRelativeResize="0"/>
          <p:nvPr/>
        </p:nvPicPr>
        <p:blipFill rotWithShape="1">
          <a:blip r:embed="rId2">
            <a:alphaModFix/>
          </a:blip>
          <a:srcRect/>
          <a:stretch/>
        </p:blipFill>
        <p:spPr>
          <a:xfrm>
            <a:off x="444996" y="2191122"/>
            <a:ext cx="288000" cy="288000"/>
          </a:xfrm>
          <a:prstGeom prst="rect">
            <a:avLst/>
          </a:prstGeom>
          <a:noFill/>
          <a:ln>
            <a:noFill/>
          </a:ln>
        </p:spPr>
      </p:pic>
      <p:pic>
        <p:nvPicPr>
          <p:cNvPr id="8" name="Shape 466" descr="pasted-image.pdf">
            <a:extLst>
              <a:ext uri="{FF2B5EF4-FFF2-40B4-BE49-F238E27FC236}">
                <a16:creationId xmlns:a16="http://schemas.microsoft.com/office/drawing/2014/main" id="{5217F354-851D-2D49-BC15-A4FAFB3FA5D5}"/>
              </a:ext>
            </a:extLst>
          </p:cNvPr>
          <p:cNvPicPr preferRelativeResize="0"/>
          <p:nvPr/>
        </p:nvPicPr>
        <p:blipFill rotWithShape="1">
          <a:blip r:embed="rId3">
            <a:alphaModFix/>
          </a:blip>
          <a:srcRect/>
          <a:stretch/>
        </p:blipFill>
        <p:spPr>
          <a:xfrm>
            <a:off x="444996" y="2597423"/>
            <a:ext cx="384000" cy="281400"/>
          </a:xfrm>
          <a:prstGeom prst="rect">
            <a:avLst/>
          </a:prstGeom>
          <a:noFill/>
          <a:ln>
            <a:noFill/>
          </a:ln>
        </p:spPr>
      </p:pic>
      <p:grpSp>
        <p:nvGrpSpPr>
          <p:cNvPr id="9" name="Shape 467">
            <a:extLst>
              <a:ext uri="{FF2B5EF4-FFF2-40B4-BE49-F238E27FC236}">
                <a16:creationId xmlns:a16="http://schemas.microsoft.com/office/drawing/2014/main" id="{5DC57897-62CD-B343-908B-B925CA08D238}"/>
              </a:ext>
            </a:extLst>
          </p:cNvPr>
          <p:cNvGrpSpPr/>
          <p:nvPr/>
        </p:nvGrpSpPr>
        <p:grpSpPr>
          <a:xfrm>
            <a:off x="458601" y="3692078"/>
            <a:ext cx="3517704" cy="293260"/>
            <a:chOff x="0" y="0"/>
            <a:chExt cx="5003134" cy="556154"/>
          </a:xfrm>
        </p:grpSpPr>
        <p:sp>
          <p:nvSpPr>
            <p:cNvPr id="10" name="Shape 468">
              <a:extLst>
                <a:ext uri="{FF2B5EF4-FFF2-40B4-BE49-F238E27FC236}">
                  <a16:creationId xmlns:a16="http://schemas.microsoft.com/office/drawing/2014/main" id="{26912385-D6FE-DA42-9F1A-BEAE59EFDDC3}"/>
                </a:ext>
              </a:extLst>
            </p:cNvPr>
            <p:cNvSpPr/>
            <p:nvPr/>
          </p:nvSpPr>
          <p:spPr>
            <a:xfrm>
              <a:off x="919234" y="60854"/>
              <a:ext cx="40839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Modest Stream Processing</a:t>
              </a:r>
              <a:endParaRPr sz="900"/>
            </a:p>
          </p:txBody>
        </p:sp>
        <p:pic>
          <p:nvPicPr>
            <p:cNvPr id="11" name="Shape 469" descr="pasted-image.pdf">
              <a:extLst>
                <a:ext uri="{FF2B5EF4-FFF2-40B4-BE49-F238E27FC236}">
                  <a16:creationId xmlns:a16="http://schemas.microsoft.com/office/drawing/2014/main" id="{432CF73F-1926-BB4F-A390-07E2E38F0833}"/>
                </a:ext>
              </a:extLst>
            </p:cNvPr>
            <p:cNvPicPr preferRelativeResize="0"/>
            <p:nvPr/>
          </p:nvPicPr>
          <p:blipFill rotWithShape="1">
            <a:blip r:embed="rId4">
              <a:alphaModFix/>
            </a:blip>
            <a:srcRect/>
            <a:stretch/>
          </p:blipFill>
          <p:spPr>
            <a:xfrm>
              <a:off x="0" y="0"/>
              <a:ext cx="546000" cy="546000"/>
            </a:xfrm>
            <a:prstGeom prst="rect">
              <a:avLst/>
            </a:prstGeom>
            <a:noFill/>
            <a:ln>
              <a:noFill/>
            </a:ln>
          </p:spPr>
        </p:pic>
      </p:grpSp>
      <p:pic>
        <p:nvPicPr>
          <p:cNvPr id="12" name="Shape 470" descr="pasted-image.pdf">
            <a:extLst>
              <a:ext uri="{FF2B5EF4-FFF2-40B4-BE49-F238E27FC236}">
                <a16:creationId xmlns:a16="http://schemas.microsoft.com/office/drawing/2014/main" id="{C908B0DE-72DD-A045-9CCC-320A6B236EBC}"/>
              </a:ext>
            </a:extLst>
          </p:cNvPr>
          <p:cNvPicPr preferRelativeResize="0"/>
          <p:nvPr/>
        </p:nvPicPr>
        <p:blipFill rotWithShape="1">
          <a:blip r:embed="rId5">
            <a:alphaModFix/>
          </a:blip>
          <a:srcRect/>
          <a:stretch/>
        </p:blipFill>
        <p:spPr>
          <a:xfrm>
            <a:off x="444996" y="3299519"/>
            <a:ext cx="288000" cy="288000"/>
          </a:xfrm>
          <a:prstGeom prst="rect">
            <a:avLst/>
          </a:prstGeom>
          <a:noFill/>
          <a:ln>
            <a:noFill/>
          </a:ln>
        </p:spPr>
      </p:pic>
      <p:grpSp>
        <p:nvGrpSpPr>
          <p:cNvPr id="13" name="Shape 471">
            <a:extLst>
              <a:ext uri="{FF2B5EF4-FFF2-40B4-BE49-F238E27FC236}">
                <a16:creationId xmlns:a16="http://schemas.microsoft.com/office/drawing/2014/main" id="{BAE7F403-ECCA-DB4B-815D-1D700E44365C}"/>
              </a:ext>
            </a:extLst>
          </p:cNvPr>
          <p:cNvGrpSpPr/>
          <p:nvPr/>
        </p:nvGrpSpPr>
        <p:grpSpPr>
          <a:xfrm>
            <a:off x="454973" y="2963959"/>
            <a:ext cx="2888133" cy="287906"/>
            <a:chOff x="0" y="0"/>
            <a:chExt cx="4107713" cy="546000"/>
          </a:xfrm>
        </p:grpSpPr>
        <p:sp>
          <p:nvSpPr>
            <p:cNvPr id="14" name="Shape 472">
              <a:extLst>
                <a:ext uri="{FF2B5EF4-FFF2-40B4-BE49-F238E27FC236}">
                  <a16:creationId xmlns:a16="http://schemas.microsoft.com/office/drawing/2014/main" id="{74F25D34-8D97-0344-A586-4E221AEEEEAA}"/>
                </a:ext>
              </a:extLst>
            </p:cNvPr>
            <p:cNvSpPr/>
            <p:nvPr/>
          </p:nvSpPr>
          <p:spPr>
            <a:xfrm>
              <a:off x="934313" y="46302"/>
              <a:ext cx="3173400" cy="495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Bots, ML Inferencing</a:t>
              </a:r>
              <a:endParaRPr sz="1700">
                <a:latin typeface="Helvetica Neue Light"/>
                <a:ea typeface="Helvetica Neue Light"/>
                <a:cs typeface="Helvetica Neue Light"/>
                <a:sym typeface="Helvetica Neue Light"/>
              </a:endParaRPr>
            </a:p>
          </p:txBody>
        </p:sp>
        <p:pic>
          <p:nvPicPr>
            <p:cNvPr id="15" name="Shape 473" descr="pasted-image.pdf">
              <a:extLst>
                <a:ext uri="{FF2B5EF4-FFF2-40B4-BE49-F238E27FC236}">
                  <a16:creationId xmlns:a16="http://schemas.microsoft.com/office/drawing/2014/main" id="{C66EC5C7-DAFC-A942-BAAD-8A0527E027E9}"/>
                </a:ext>
              </a:extLst>
            </p:cNvPr>
            <p:cNvPicPr preferRelativeResize="0"/>
            <p:nvPr/>
          </p:nvPicPr>
          <p:blipFill rotWithShape="1">
            <a:blip r:embed="rId6">
              <a:alphaModFix/>
            </a:blip>
            <a:srcRect/>
            <a:stretch/>
          </p:blipFill>
          <p:spPr>
            <a:xfrm>
              <a:off x="0" y="0"/>
              <a:ext cx="546000" cy="546000"/>
            </a:xfrm>
            <a:prstGeom prst="rect">
              <a:avLst/>
            </a:prstGeom>
            <a:noFill/>
            <a:ln>
              <a:noFill/>
            </a:ln>
          </p:spPr>
        </p:pic>
      </p:grpSp>
      <p:sp>
        <p:nvSpPr>
          <p:cNvPr id="16" name="Shape 474">
            <a:extLst>
              <a:ext uri="{FF2B5EF4-FFF2-40B4-BE49-F238E27FC236}">
                <a16:creationId xmlns:a16="http://schemas.microsoft.com/office/drawing/2014/main" id="{64F4BA58-963C-D94E-9458-0F7E0682BF98}"/>
              </a:ext>
            </a:extLst>
          </p:cNvPr>
          <p:cNvSpPr/>
          <p:nvPr/>
        </p:nvSpPr>
        <p:spPr>
          <a:xfrm>
            <a:off x="551831" y="864505"/>
            <a:ext cx="3295800" cy="10248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dirty="0">
                <a:latin typeface="Helvetica Neue Light"/>
                <a:ea typeface="Helvetica Neue Light"/>
                <a:cs typeface="Helvetica Neue Light"/>
                <a:sym typeface="Helvetica Neue Light"/>
              </a:rPr>
              <a:t>Serverless is </a:t>
            </a:r>
            <a:r>
              <a:rPr lang="en" sz="2300" b="1" dirty="0">
                <a:solidFill>
                  <a:srgbClr val="6AA84F"/>
                </a:solidFill>
                <a:latin typeface="Helvetica Neue"/>
                <a:ea typeface="Helvetica Neue"/>
                <a:cs typeface="Helvetica Neue"/>
                <a:sym typeface="Helvetica Neue"/>
              </a:rPr>
              <a:t>good</a:t>
            </a:r>
            <a:r>
              <a:rPr lang="en" sz="2300" dirty="0">
                <a:latin typeface="Helvetica Neue Light"/>
                <a:ea typeface="Helvetica Neue Light"/>
                <a:cs typeface="Helvetica Neue Light"/>
                <a:sym typeface="Helvetica Neue Light"/>
              </a:rPr>
              <a:t> for</a:t>
            </a:r>
            <a:endParaRPr sz="900" dirty="0"/>
          </a:p>
          <a:p>
            <a:pPr marL="0" lvl="2" indent="292093">
              <a:buClr>
                <a:srgbClr val="FFFB00"/>
              </a:buClr>
            </a:pPr>
            <a:r>
              <a:rPr lang="en" i="1" dirty="0">
                <a:latin typeface="Helvetica Neue"/>
                <a:ea typeface="Helvetica Neue"/>
                <a:cs typeface="Helvetica Neue"/>
                <a:sym typeface="Helvetica Neue"/>
              </a:rPr>
              <a:t>short-running</a:t>
            </a:r>
            <a:endParaRPr sz="900" dirty="0"/>
          </a:p>
          <a:p>
            <a:pPr marL="0" lvl="2" indent="292093">
              <a:buClr>
                <a:srgbClr val="FFFB00"/>
              </a:buClr>
            </a:pPr>
            <a:r>
              <a:rPr lang="en" i="1" dirty="0">
                <a:latin typeface="Helvetica Neue"/>
                <a:ea typeface="Helvetica Neue"/>
                <a:cs typeface="Helvetica Neue"/>
                <a:sym typeface="Helvetica Neue"/>
              </a:rPr>
              <a:t>stateless</a:t>
            </a:r>
            <a:endParaRPr sz="900" dirty="0"/>
          </a:p>
          <a:p>
            <a:pPr marL="0" lvl="2" indent="292093">
              <a:buClr>
                <a:srgbClr val="FFFB00"/>
              </a:buClr>
            </a:pPr>
            <a:r>
              <a:rPr lang="en" i="1" dirty="0">
                <a:latin typeface="Helvetica Neue"/>
                <a:ea typeface="Helvetica Neue"/>
                <a:cs typeface="Helvetica Neue"/>
                <a:sym typeface="Helvetica Neue"/>
              </a:rPr>
              <a:t>event-driven</a:t>
            </a:r>
            <a:endParaRPr sz="900" dirty="0"/>
          </a:p>
        </p:txBody>
      </p:sp>
      <p:sp>
        <p:nvSpPr>
          <p:cNvPr id="17" name="Shape 475">
            <a:extLst>
              <a:ext uri="{FF2B5EF4-FFF2-40B4-BE49-F238E27FC236}">
                <a16:creationId xmlns:a16="http://schemas.microsoft.com/office/drawing/2014/main" id="{6A7F6DB6-515B-3442-B126-7A68871D8876}"/>
              </a:ext>
            </a:extLst>
          </p:cNvPr>
          <p:cNvSpPr/>
          <p:nvPr/>
        </p:nvSpPr>
        <p:spPr>
          <a:xfrm>
            <a:off x="4739639" y="844413"/>
            <a:ext cx="3831900" cy="984600"/>
          </a:xfrm>
          <a:prstGeom prst="rect">
            <a:avLst/>
          </a:prstGeom>
          <a:noFill/>
          <a:ln>
            <a:noFill/>
          </a:ln>
        </p:spPr>
        <p:txBody>
          <a:bodyPr spcFirstLastPara="1" wrap="square" lIns="32750" tIns="32750" rIns="32750" bIns="32750" anchor="ctr" anchorCtr="0">
            <a:noAutofit/>
          </a:bodyPr>
          <a:lstStyle/>
          <a:p>
            <a:pPr algn="ctr">
              <a:buClr>
                <a:srgbClr val="FFFFFF"/>
              </a:buClr>
            </a:pPr>
            <a:r>
              <a:rPr lang="en" sz="2300">
                <a:latin typeface="Helvetica Neue Light"/>
                <a:ea typeface="Helvetica Neue Light"/>
                <a:cs typeface="Helvetica Neue Light"/>
                <a:sym typeface="Helvetica Neue Light"/>
              </a:rPr>
              <a:t>Serverless is </a:t>
            </a:r>
            <a:r>
              <a:rPr lang="en" sz="2300" b="1">
                <a:solidFill>
                  <a:srgbClr val="FF0000"/>
                </a:solidFill>
                <a:latin typeface="Helvetica Neue"/>
                <a:ea typeface="Helvetica Neue"/>
                <a:cs typeface="Helvetica Neue"/>
                <a:sym typeface="Helvetica Neue"/>
              </a:rPr>
              <a:t>not good</a:t>
            </a:r>
            <a:r>
              <a:rPr lang="en" sz="2300">
                <a:solidFill>
                  <a:srgbClr val="FF0000"/>
                </a:solidFill>
                <a:latin typeface="Helvetica Neue Light"/>
                <a:ea typeface="Helvetica Neue Light"/>
                <a:cs typeface="Helvetica Neue Light"/>
                <a:sym typeface="Helvetica Neue Light"/>
              </a:rPr>
              <a:t> </a:t>
            </a:r>
            <a:r>
              <a:rPr lang="en" sz="2300">
                <a:latin typeface="Helvetica Neue Light"/>
                <a:ea typeface="Helvetica Neue Light"/>
                <a:cs typeface="Helvetica Neue Light"/>
                <a:sym typeface="Helvetica Neue Light"/>
              </a:rPr>
              <a:t>for</a:t>
            </a:r>
            <a:endParaRPr sz="900"/>
          </a:p>
          <a:p>
            <a:pPr marL="0" lvl="5" indent="736582">
              <a:buClr>
                <a:srgbClr val="FFFB00"/>
              </a:buClr>
            </a:pPr>
            <a:r>
              <a:rPr lang="en" sz="1700" i="1">
                <a:latin typeface="Helvetica Neue"/>
                <a:ea typeface="Helvetica Neue"/>
                <a:cs typeface="Helvetica Neue"/>
                <a:sym typeface="Helvetica Neue"/>
              </a:rPr>
              <a:t>long-running</a:t>
            </a:r>
            <a:endParaRPr sz="900"/>
          </a:p>
          <a:p>
            <a:pPr marL="0" lvl="5" indent="736582">
              <a:buClr>
                <a:srgbClr val="FFFB00"/>
              </a:buClr>
            </a:pPr>
            <a:r>
              <a:rPr lang="en" sz="1700" i="1">
                <a:latin typeface="Helvetica Neue"/>
                <a:ea typeface="Helvetica Neue"/>
                <a:cs typeface="Helvetica Neue"/>
                <a:sym typeface="Helvetica Neue"/>
              </a:rPr>
              <a:t>stateful</a:t>
            </a:r>
            <a:endParaRPr sz="900"/>
          </a:p>
          <a:p>
            <a:pPr marL="0" lvl="5" indent="736582">
              <a:buClr>
                <a:srgbClr val="FFFB00"/>
              </a:buClr>
            </a:pPr>
            <a:r>
              <a:rPr lang="en" sz="1700" i="1">
                <a:latin typeface="Helvetica Neue"/>
                <a:ea typeface="Helvetica Neue"/>
                <a:cs typeface="Helvetica Neue"/>
                <a:sym typeface="Helvetica Neue"/>
              </a:rPr>
              <a:t>number crunching</a:t>
            </a:r>
            <a:endParaRPr sz="900"/>
          </a:p>
        </p:txBody>
      </p:sp>
      <p:sp>
        <p:nvSpPr>
          <p:cNvPr id="18" name="Shape 476">
            <a:extLst>
              <a:ext uri="{FF2B5EF4-FFF2-40B4-BE49-F238E27FC236}">
                <a16:creationId xmlns:a16="http://schemas.microsoft.com/office/drawing/2014/main" id="{438C7131-57F7-234C-B037-E8AC8329FD00}"/>
              </a:ext>
            </a:extLst>
          </p:cNvPr>
          <p:cNvSpPr/>
          <p:nvPr/>
        </p:nvSpPr>
        <p:spPr>
          <a:xfrm>
            <a:off x="5524499" y="2204516"/>
            <a:ext cx="12030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Databases</a:t>
            </a:r>
            <a:endParaRPr sz="900"/>
          </a:p>
        </p:txBody>
      </p:sp>
      <p:sp>
        <p:nvSpPr>
          <p:cNvPr id="19" name="Shape 477">
            <a:extLst>
              <a:ext uri="{FF2B5EF4-FFF2-40B4-BE49-F238E27FC236}">
                <a16:creationId xmlns:a16="http://schemas.microsoft.com/office/drawing/2014/main" id="{43899EF3-0937-9B4F-80DF-B683412F23C9}"/>
              </a:ext>
            </a:extLst>
          </p:cNvPr>
          <p:cNvSpPr/>
          <p:nvPr/>
        </p:nvSpPr>
        <p:spPr>
          <a:xfrm>
            <a:off x="5509307" y="2587377"/>
            <a:ext cx="25146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Deep Learning Training</a:t>
            </a:r>
            <a:endParaRPr sz="900"/>
          </a:p>
        </p:txBody>
      </p:sp>
      <p:sp>
        <p:nvSpPr>
          <p:cNvPr id="20" name="Shape 478">
            <a:extLst>
              <a:ext uri="{FF2B5EF4-FFF2-40B4-BE49-F238E27FC236}">
                <a16:creationId xmlns:a16="http://schemas.microsoft.com/office/drawing/2014/main" id="{5044841E-8A7C-D640-A16F-BB17195CB57D}"/>
              </a:ext>
            </a:extLst>
          </p:cNvPr>
          <p:cNvSpPr/>
          <p:nvPr/>
        </p:nvSpPr>
        <p:spPr>
          <a:xfrm>
            <a:off x="5503917" y="2993957"/>
            <a:ext cx="30951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Heavy-Duty Stream Analytics</a:t>
            </a:r>
            <a:endParaRPr sz="900"/>
          </a:p>
        </p:txBody>
      </p:sp>
      <p:sp>
        <p:nvSpPr>
          <p:cNvPr id="21" name="Shape 479">
            <a:extLst>
              <a:ext uri="{FF2B5EF4-FFF2-40B4-BE49-F238E27FC236}">
                <a16:creationId xmlns:a16="http://schemas.microsoft.com/office/drawing/2014/main" id="{31892A11-E439-F741-86F6-4E64CEC84C0E}"/>
              </a:ext>
            </a:extLst>
          </p:cNvPr>
          <p:cNvSpPr/>
          <p:nvPr/>
        </p:nvSpPr>
        <p:spPr>
          <a:xfrm>
            <a:off x="5510562" y="3363975"/>
            <a:ext cx="22734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Numerical Simulation</a:t>
            </a:r>
            <a:endParaRPr sz="900"/>
          </a:p>
        </p:txBody>
      </p:sp>
      <p:sp>
        <p:nvSpPr>
          <p:cNvPr id="22" name="Shape 480">
            <a:extLst>
              <a:ext uri="{FF2B5EF4-FFF2-40B4-BE49-F238E27FC236}">
                <a16:creationId xmlns:a16="http://schemas.microsoft.com/office/drawing/2014/main" id="{75DE259A-ACE8-284E-AFD3-AACCDD584314}"/>
              </a:ext>
            </a:extLst>
          </p:cNvPr>
          <p:cNvSpPr/>
          <p:nvPr/>
        </p:nvSpPr>
        <p:spPr>
          <a:xfrm>
            <a:off x="4874125" y="3346952"/>
            <a:ext cx="403200" cy="281400"/>
          </a:xfrm>
          <a:prstGeom prst="ellipse">
            <a:avLst/>
          </a:prstGeom>
          <a:blipFill rotWithShape="1">
            <a:blip r:embed="rId7">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algn="ctr">
              <a:buClr>
                <a:srgbClr val="FFFFFF"/>
              </a:buClr>
            </a:pPr>
            <a:r>
              <a:rPr lang="en" sz="1000" i="1">
                <a:solidFill>
                  <a:srgbClr val="FFFFFF"/>
                </a:solidFill>
                <a:latin typeface="Helvetica Neue"/>
                <a:ea typeface="Helvetica Neue"/>
                <a:cs typeface="Helvetica Neue"/>
                <a:sym typeface="Helvetica Neue"/>
              </a:rPr>
              <a:t>f(x)</a:t>
            </a:r>
            <a:endParaRPr sz="900"/>
          </a:p>
        </p:txBody>
      </p:sp>
      <p:pic>
        <p:nvPicPr>
          <p:cNvPr id="23" name="Shape 481" descr="pasted-image.pdf">
            <a:extLst>
              <a:ext uri="{FF2B5EF4-FFF2-40B4-BE49-F238E27FC236}">
                <a16:creationId xmlns:a16="http://schemas.microsoft.com/office/drawing/2014/main" id="{FAC9609B-ED1B-B443-AF94-5C167FC50A9B}"/>
              </a:ext>
            </a:extLst>
          </p:cNvPr>
          <p:cNvPicPr preferRelativeResize="0"/>
          <p:nvPr/>
        </p:nvPicPr>
        <p:blipFill rotWithShape="1">
          <a:blip r:embed="rId2">
            <a:alphaModFix/>
          </a:blip>
          <a:srcRect/>
          <a:stretch/>
        </p:blipFill>
        <p:spPr>
          <a:xfrm>
            <a:off x="4874121" y="2198629"/>
            <a:ext cx="288000" cy="288000"/>
          </a:xfrm>
          <a:prstGeom prst="rect">
            <a:avLst/>
          </a:prstGeom>
          <a:noFill/>
          <a:ln>
            <a:noFill/>
          </a:ln>
        </p:spPr>
      </p:pic>
      <p:pic>
        <p:nvPicPr>
          <p:cNvPr id="24" name="Shape 482" descr="pasted-image.pdf">
            <a:extLst>
              <a:ext uri="{FF2B5EF4-FFF2-40B4-BE49-F238E27FC236}">
                <a16:creationId xmlns:a16="http://schemas.microsoft.com/office/drawing/2014/main" id="{C0AB40B1-A920-AD4D-B604-2BC0B93804BD}"/>
              </a:ext>
            </a:extLst>
          </p:cNvPr>
          <p:cNvPicPr preferRelativeResize="0"/>
          <p:nvPr/>
        </p:nvPicPr>
        <p:blipFill rotWithShape="1">
          <a:blip r:embed="rId4">
            <a:alphaModFix/>
          </a:blip>
          <a:srcRect/>
          <a:stretch/>
        </p:blipFill>
        <p:spPr>
          <a:xfrm>
            <a:off x="4874121" y="2600771"/>
            <a:ext cx="288000" cy="288000"/>
          </a:xfrm>
          <a:prstGeom prst="rect">
            <a:avLst/>
          </a:prstGeom>
          <a:noFill/>
          <a:ln>
            <a:noFill/>
          </a:ln>
        </p:spPr>
      </p:pic>
      <p:cxnSp>
        <p:nvCxnSpPr>
          <p:cNvPr id="25" name="Shape 483">
            <a:extLst>
              <a:ext uri="{FF2B5EF4-FFF2-40B4-BE49-F238E27FC236}">
                <a16:creationId xmlns:a16="http://schemas.microsoft.com/office/drawing/2014/main" id="{668D4D79-C66E-DC49-B51C-A4FD067A31CD}"/>
              </a:ext>
            </a:extLst>
          </p:cNvPr>
          <p:cNvCxnSpPr/>
          <p:nvPr/>
        </p:nvCxnSpPr>
        <p:spPr>
          <a:xfrm rot="10800000">
            <a:off x="4572000" y="496335"/>
            <a:ext cx="0" cy="4150800"/>
          </a:xfrm>
          <a:prstGeom prst="straightConnector1">
            <a:avLst/>
          </a:prstGeom>
          <a:noFill/>
          <a:ln w="25400" cap="flat" cmpd="sng">
            <a:solidFill>
              <a:srgbClr val="000000"/>
            </a:solidFill>
            <a:prstDash val="solid"/>
            <a:miter lim="8000"/>
            <a:headEnd type="none" w="sm" len="sm"/>
            <a:tailEnd type="none" w="sm" len="sm"/>
          </a:ln>
        </p:spPr>
      </p:cxnSp>
      <p:sp>
        <p:nvSpPr>
          <p:cNvPr id="26" name="Shape 484">
            <a:extLst>
              <a:ext uri="{FF2B5EF4-FFF2-40B4-BE49-F238E27FC236}">
                <a16:creationId xmlns:a16="http://schemas.microsoft.com/office/drawing/2014/main" id="{73625AEE-9181-454D-80C2-BED78983BE2E}"/>
              </a:ext>
            </a:extLst>
          </p:cNvPr>
          <p:cNvSpPr/>
          <p:nvPr/>
        </p:nvSpPr>
        <p:spPr>
          <a:xfrm>
            <a:off x="738105" y="809043"/>
            <a:ext cx="169800" cy="341700"/>
          </a:xfrm>
          <a:prstGeom prst="rect">
            <a:avLst/>
          </a:prstGeom>
          <a:noFill/>
          <a:ln>
            <a:noFill/>
          </a:ln>
        </p:spPr>
        <p:txBody>
          <a:bodyPr spcFirstLastPara="1" wrap="square" lIns="32750" tIns="32750" rIns="32750" bIns="32750" anchor="ctr" anchorCtr="0">
            <a:noAutofit/>
          </a:bodyPr>
          <a:lstStyle/>
          <a:p>
            <a:pPr algn="ctr">
              <a:buClr>
                <a:schemeClr val="accent1"/>
              </a:buClr>
            </a:pPr>
            <a:r>
              <a:rPr lang="en" sz="2300">
                <a:solidFill>
                  <a:schemeClr val="accent1"/>
                </a:solidFill>
                <a:latin typeface="Helvetica Neue Light"/>
                <a:ea typeface="Helvetica Neue Light"/>
                <a:cs typeface="Helvetica Neue Light"/>
                <a:sym typeface="Helvetica Neue Light"/>
              </a:rPr>
              <a:t> </a:t>
            </a:r>
            <a:endParaRPr sz="900"/>
          </a:p>
        </p:txBody>
      </p:sp>
      <p:sp>
        <p:nvSpPr>
          <p:cNvPr id="27" name="Shape 486">
            <a:extLst>
              <a:ext uri="{FF2B5EF4-FFF2-40B4-BE49-F238E27FC236}">
                <a16:creationId xmlns:a16="http://schemas.microsoft.com/office/drawing/2014/main" id="{DA4E46AD-AC81-4943-9672-EA56B37F50AD}"/>
              </a:ext>
            </a:extLst>
          </p:cNvPr>
          <p:cNvSpPr/>
          <p:nvPr/>
        </p:nvSpPr>
        <p:spPr>
          <a:xfrm>
            <a:off x="1117860" y="4092308"/>
            <a:ext cx="2888100" cy="3816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Service integration</a:t>
            </a:r>
            <a:endParaRPr sz="900"/>
          </a:p>
        </p:txBody>
      </p:sp>
      <p:pic>
        <p:nvPicPr>
          <p:cNvPr id="28" name="Shape 487" descr="pasted-image.pdf">
            <a:extLst>
              <a:ext uri="{FF2B5EF4-FFF2-40B4-BE49-F238E27FC236}">
                <a16:creationId xmlns:a16="http://schemas.microsoft.com/office/drawing/2014/main" id="{F787461C-14BC-F547-ADE2-08979381F5AE}"/>
              </a:ext>
            </a:extLst>
          </p:cNvPr>
          <p:cNvPicPr preferRelativeResize="0"/>
          <p:nvPr/>
        </p:nvPicPr>
        <p:blipFill rotWithShape="1">
          <a:blip r:embed="rId2">
            <a:alphaModFix/>
          </a:blip>
          <a:srcRect/>
          <a:stretch/>
        </p:blipFill>
        <p:spPr>
          <a:xfrm>
            <a:off x="453926" y="4092308"/>
            <a:ext cx="288000" cy="288000"/>
          </a:xfrm>
          <a:prstGeom prst="rect">
            <a:avLst/>
          </a:prstGeom>
          <a:noFill/>
          <a:ln>
            <a:noFill/>
          </a:ln>
        </p:spPr>
      </p:pic>
      <p:sp>
        <p:nvSpPr>
          <p:cNvPr id="29" name="Shape 488">
            <a:extLst>
              <a:ext uri="{FF2B5EF4-FFF2-40B4-BE49-F238E27FC236}">
                <a16:creationId xmlns:a16="http://schemas.microsoft.com/office/drawing/2014/main" id="{C578180B-96C4-0E4D-817C-FC467FF63E7D}"/>
              </a:ext>
            </a:extLst>
          </p:cNvPr>
          <p:cNvSpPr/>
          <p:nvPr/>
        </p:nvSpPr>
        <p:spPr>
          <a:xfrm>
            <a:off x="5501007" y="3723673"/>
            <a:ext cx="1787700" cy="261300"/>
          </a:xfrm>
          <a:prstGeom prst="rect">
            <a:avLst/>
          </a:prstGeom>
          <a:noFill/>
          <a:ln>
            <a:noFill/>
          </a:ln>
        </p:spPr>
        <p:txBody>
          <a:bodyPr spcFirstLastPara="1" wrap="square" lIns="32750" tIns="32750" rIns="32750" bIns="32750" anchor="ctr" anchorCtr="0">
            <a:noAutofit/>
          </a:bodyPr>
          <a:lstStyle/>
          <a:p>
            <a:pPr>
              <a:buClr>
                <a:srgbClr val="FFFFFF"/>
              </a:buClr>
            </a:pPr>
            <a:r>
              <a:rPr lang="en" sz="1700">
                <a:latin typeface="Helvetica Neue Light"/>
                <a:ea typeface="Helvetica Neue Light"/>
                <a:cs typeface="Helvetica Neue Light"/>
                <a:sym typeface="Helvetica Neue Light"/>
              </a:rPr>
              <a:t>Video Streaming</a:t>
            </a:r>
            <a:endParaRPr sz="900"/>
          </a:p>
        </p:txBody>
      </p:sp>
      <p:pic>
        <p:nvPicPr>
          <p:cNvPr id="30" name="Shape 489" descr="pasted-image.png">
            <a:extLst>
              <a:ext uri="{FF2B5EF4-FFF2-40B4-BE49-F238E27FC236}">
                <a16:creationId xmlns:a16="http://schemas.microsoft.com/office/drawing/2014/main" id="{C4337A51-5253-9F4C-88BD-06B945E68D64}"/>
              </a:ext>
            </a:extLst>
          </p:cNvPr>
          <p:cNvPicPr preferRelativeResize="0"/>
          <p:nvPr/>
        </p:nvPicPr>
        <p:blipFill rotWithShape="1">
          <a:blip r:embed="rId8">
            <a:alphaModFix/>
          </a:blip>
          <a:srcRect/>
          <a:stretch/>
        </p:blipFill>
        <p:spPr>
          <a:xfrm>
            <a:off x="4883680" y="3710279"/>
            <a:ext cx="288000" cy="288000"/>
          </a:xfrm>
          <a:prstGeom prst="rect">
            <a:avLst/>
          </a:prstGeom>
          <a:noFill/>
          <a:ln>
            <a:noFill/>
          </a:ln>
        </p:spPr>
      </p:pic>
      <p:pic>
        <p:nvPicPr>
          <p:cNvPr id="31" name="Shape 490" descr="pasted-image.pdf">
            <a:extLst>
              <a:ext uri="{FF2B5EF4-FFF2-40B4-BE49-F238E27FC236}">
                <a16:creationId xmlns:a16="http://schemas.microsoft.com/office/drawing/2014/main" id="{2FBDAD1C-05CB-674D-8320-C8F0E5370B75}"/>
              </a:ext>
            </a:extLst>
          </p:cNvPr>
          <p:cNvPicPr preferRelativeResize="0"/>
          <p:nvPr/>
        </p:nvPicPr>
        <p:blipFill rotWithShape="1">
          <a:blip r:embed="rId4">
            <a:alphaModFix/>
          </a:blip>
          <a:srcRect/>
          <a:stretch/>
        </p:blipFill>
        <p:spPr>
          <a:xfrm>
            <a:off x="4891980" y="2997026"/>
            <a:ext cx="288000" cy="288000"/>
          </a:xfrm>
          <a:prstGeom prst="rect">
            <a:avLst/>
          </a:prstGeom>
          <a:noFill/>
          <a:ln>
            <a:noFill/>
          </a:ln>
        </p:spPr>
      </p:pic>
      <p:pic>
        <p:nvPicPr>
          <p:cNvPr id="32" name="Shape 491" descr="pasted-image.png">
            <a:extLst>
              <a:ext uri="{FF2B5EF4-FFF2-40B4-BE49-F238E27FC236}">
                <a16:creationId xmlns:a16="http://schemas.microsoft.com/office/drawing/2014/main" id="{6B9A1EBB-9122-B348-8E49-D9801FC9D666}"/>
              </a:ext>
            </a:extLst>
          </p:cNvPr>
          <p:cNvPicPr preferRelativeResize="0"/>
          <p:nvPr/>
        </p:nvPicPr>
        <p:blipFill rotWithShape="1">
          <a:blip r:embed="rId9">
            <a:alphaModFix/>
          </a:blip>
          <a:srcRect/>
          <a:stretch/>
        </p:blipFill>
        <p:spPr>
          <a:xfrm>
            <a:off x="3171871" y="1262131"/>
            <a:ext cx="636000" cy="562200"/>
          </a:xfrm>
          <a:prstGeom prst="rect">
            <a:avLst/>
          </a:prstGeom>
          <a:noFill/>
          <a:ln>
            <a:noFill/>
          </a:ln>
        </p:spPr>
      </p:pic>
      <p:pic>
        <p:nvPicPr>
          <p:cNvPr id="33" name="Shape 492" descr="pasted-image.png">
            <a:extLst>
              <a:ext uri="{FF2B5EF4-FFF2-40B4-BE49-F238E27FC236}">
                <a16:creationId xmlns:a16="http://schemas.microsoft.com/office/drawing/2014/main" id="{81F05A88-B588-E043-9EC3-447EA9C7E6C0}"/>
              </a:ext>
            </a:extLst>
          </p:cNvPr>
          <p:cNvPicPr preferRelativeResize="0"/>
          <p:nvPr/>
        </p:nvPicPr>
        <p:blipFill rotWithShape="1">
          <a:blip r:embed="rId10">
            <a:alphaModFix/>
          </a:blip>
          <a:srcRect/>
          <a:stretch/>
        </p:blipFill>
        <p:spPr>
          <a:xfrm>
            <a:off x="7866488" y="1262131"/>
            <a:ext cx="636000" cy="562200"/>
          </a:xfrm>
          <a:prstGeom prst="rect">
            <a:avLst/>
          </a:prstGeom>
          <a:noFill/>
          <a:ln>
            <a:noFill/>
          </a:ln>
        </p:spPr>
      </p:pic>
    </p:spTree>
    <p:extLst>
      <p:ext uri="{BB962C8B-B14F-4D97-AF65-F5344CB8AC3E}">
        <p14:creationId xmlns:p14="http://schemas.microsoft.com/office/powerpoint/2010/main" val="3418935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376756" y="1267377"/>
            <a:ext cx="3873900" cy="361500"/>
          </a:xfrm>
          <a:prstGeom prst="rect">
            <a:avLst/>
          </a:prstGeom>
          <a:noFill/>
          <a:ln>
            <a:noFill/>
          </a:ln>
        </p:spPr>
        <p:txBody>
          <a:bodyPr spcFirstLastPara="1" wrap="square" lIns="19050" tIns="19050" rIns="19050" bIns="19050" anchor="ctr" anchorCtr="0">
            <a:noAutofit/>
          </a:bodyPr>
          <a:lstStyle/>
          <a:p>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1100"/>
          </a:p>
        </p:txBody>
      </p:sp>
      <p:sp>
        <p:nvSpPr>
          <p:cNvPr id="418" name="Shape 418"/>
          <p:cNvSpPr/>
          <p:nvPr/>
        </p:nvSpPr>
        <p:spPr>
          <a:xfrm>
            <a:off x="376756" y="2364221"/>
            <a:ext cx="3873900" cy="1158000"/>
          </a:xfrm>
          <a:prstGeom prst="rect">
            <a:avLst/>
          </a:prstGeom>
          <a:noFill/>
          <a:ln>
            <a:noFill/>
          </a:ln>
        </p:spPr>
        <p:txBody>
          <a:bodyPr spcFirstLastPara="1" wrap="square" lIns="19050" tIns="19050" rIns="19050" bIns="19050" anchor="ctr" anchorCtr="0">
            <a:noAutofit/>
          </a:bodyPr>
          <a:lstStyle/>
          <a:p>
            <a:r>
              <a:rPr lang="en" sz="3600">
                <a:solidFill>
                  <a:srgbClr val="142936"/>
                </a:solidFill>
                <a:latin typeface="Calibri"/>
                <a:ea typeface="Calibri"/>
                <a:cs typeface="Calibri"/>
                <a:sym typeface="Calibri"/>
              </a:rPr>
              <a:t>Event-programming model</a:t>
            </a:r>
            <a:endParaRPr sz="1100"/>
          </a:p>
        </p:txBody>
      </p:sp>
      <p:cxnSp>
        <p:nvCxnSpPr>
          <p:cNvPr id="419" name="Shape 419"/>
          <p:cNvCxnSpPr/>
          <p:nvPr/>
        </p:nvCxnSpPr>
        <p:spPr>
          <a:xfrm>
            <a:off x="416083" y="1935230"/>
            <a:ext cx="948600" cy="0"/>
          </a:xfrm>
          <a:prstGeom prst="straightConnector1">
            <a:avLst/>
          </a:prstGeom>
          <a:noFill/>
          <a:ln w="228600" cap="flat" cmpd="sng">
            <a:solidFill>
              <a:srgbClr val="56A8FD"/>
            </a:solidFill>
            <a:prstDash val="solid"/>
            <a:miter lim="8000"/>
            <a:headEnd type="none" w="sm" len="sm"/>
            <a:tailEnd type="none" w="sm" len="sm"/>
          </a:ln>
        </p:spPr>
      </p:cxnSp>
      <p:pic>
        <p:nvPicPr>
          <p:cNvPr id="420" name="Shape 420" descr="pasted-image.pdf"/>
          <p:cNvPicPr preferRelativeResize="0"/>
          <p:nvPr/>
        </p:nvPicPr>
        <p:blipFill rotWithShape="1">
          <a:blip r:embed="rId3">
            <a:alphaModFix/>
          </a:blip>
          <a:srcRect/>
          <a:stretch/>
        </p:blipFill>
        <p:spPr>
          <a:xfrm>
            <a:off x="3891386" y="1140445"/>
            <a:ext cx="4945800" cy="3192000"/>
          </a:xfrm>
          <a:prstGeom prst="rect">
            <a:avLst/>
          </a:prstGeom>
          <a:noFill/>
          <a:ln>
            <a:noFill/>
          </a:ln>
        </p:spPr>
      </p:pic>
      <p:sp>
        <p:nvSpPr>
          <p:cNvPr id="421" name="Shape 421"/>
          <p:cNvSpPr txBox="1">
            <a:spLocks noGrp="1"/>
          </p:cNvSpPr>
          <p:nvPr>
            <p:ph type="title"/>
          </p:nvPr>
        </p:nvSpPr>
        <p:spPr>
          <a:prstGeom prst="rect">
            <a:avLst/>
          </a:prstGeom>
          <a:noFill/>
          <a:ln>
            <a:noFill/>
          </a:ln>
        </p:spPr>
        <p:txBody>
          <a:bodyPr spcFirstLastPara="1" vert="horz" wrap="square" lIns="68575" tIns="34275" rIns="68575" bIns="34275" rtlCol="0" anchor="ctr" anchorCtr="0">
            <a:noAutofit/>
          </a:bodyPr>
          <a:lstStyle/>
          <a:p>
            <a:pPr>
              <a:spcBef>
                <a:spcPts val="0"/>
              </a:spcBef>
              <a:buClr>
                <a:schemeClr val="dk1"/>
              </a:buClr>
            </a:pPr>
            <a:r>
              <a:rPr lang="en"/>
              <a:t>What triggers code execution?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2679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prstGeom prst="rect">
            <a:avLst/>
          </a:prstGeom>
        </p:spPr>
        <p:txBody>
          <a:bodyPr spcFirstLastPara="1" vert="horz" wrap="square" lIns="68575" tIns="68575" rIns="68575" bIns="68575" rtlCol="0" anchor="ctr" anchorCtr="0">
            <a:noAutofit/>
          </a:bodyPr>
          <a:lstStyle/>
          <a:p>
            <a:pPr>
              <a:spcBef>
                <a:spcPts val="0"/>
              </a:spcBef>
            </a:pPr>
            <a:r>
              <a:rPr lang="en" dirty="0"/>
              <a:t>(Some) Current Platforms for Serverless</a:t>
            </a:r>
            <a:endParaRPr dirty="0"/>
          </a:p>
        </p:txBody>
      </p:sp>
      <p:pic>
        <p:nvPicPr>
          <p:cNvPr id="498" name="Shape 498"/>
          <p:cNvPicPr preferRelativeResize="0"/>
          <p:nvPr/>
        </p:nvPicPr>
        <p:blipFill>
          <a:blip r:embed="rId3">
            <a:alphaModFix/>
          </a:blip>
          <a:stretch>
            <a:fillRect/>
          </a:stretch>
        </p:blipFill>
        <p:spPr>
          <a:xfrm>
            <a:off x="6507572" y="1117326"/>
            <a:ext cx="1586900" cy="360875"/>
          </a:xfrm>
          <a:prstGeom prst="rect">
            <a:avLst/>
          </a:prstGeom>
          <a:noFill/>
          <a:ln>
            <a:noFill/>
          </a:ln>
        </p:spPr>
      </p:pic>
      <p:grpSp>
        <p:nvGrpSpPr>
          <p:cNvPr id="499" name="Shape 499"/>
          <p:cNvGrpSpPr/>
          <p:nvPr/>
        </p:nvGrpSpPr>
        <p:grpSpPr>
          <a:xfrm>
            <a:off x="2464747" y="1766726"/>
            <a:ext cx="1471200" cy="1063875"/>
            <a:chOff x="4824100" y="2565475"/>
            <a:chExt cx="1471200" cy="1063875"/>
          </a:xfrm>
        </p:grpSpPr>
        <p:pic>
          <p:nvPicPr>
            <p:cNvPr id="500" name="Shape 500"/>
            <p:cNvPicPr preferRelativeResize="0"/>
            <p:nvPr/>
          </p:nvPicPr>
          <p:blipFill>
            <a:blip r:embed="rId4">
              <a:alphaModFix/>
            </a:blip>
            <a:stretch>
              <a:fillRect/>
            </a:stretch>
          </p:blipFill>
          <p:spPr>
            <a:xfrm>
              <a:off x="5088400" y="2565475"/>
              <a:ext cx="852225" cy="766250"/>
            </a:xfrm>
            <a:prstGeom prst="rect">
              <a:avLst/>
            </a:prstGeom>
            <a:noFill/>
            <a:ln>
              <a:noFill/>
            </a:ln>
          </p:spPr>
        </p:pic>
        <p:sp>
          <p:nvSpPr>
            <p:cNvPr id="501" name="Shape 501"/>
            <p:cNvSpPr txBox="1"/>
            <p:nvPr/>
          </p:nvSpPr>
          <p:spPr>
            <a:xfrm>
              <a:off x="4824100" y="3203650"/>
              <a:ext cx="1471200" cy="425700"/>
            </a:xfrm>
            <a:prstGeom prst="rect">
              <a:avLst/>
            </a:prstGeom>
            <a:noFill/>
            <a:ln>
              <a:noFill/>
            </a:ln>
          </p:spPr>
          <p:txBody>
            <a:bodyPr spcFirstLastPara="1" wrap="square" lIns="91425" tIns="91425" rIns="91425" bIns="91425" anchor="t" anchorCtr="0">
              <a:noAutofit/>
            </a:bodyPr>
            <a:lstStyle/>
            <a:p>
              <a:r>
                <a:rPr lang="en"/>
                <a:t>Azure Functions</a:t>
              </a:r>
              <a:endParaRPr/>
            </a:p>
          </p:txBody>
        </p:sp>
      </p:grpSp>
      <p:grpSp>
        <p:nvGrpSpPr>
          <p:cNvPr id="502" name="Shape 502"/>
          <p:cNvGrpSpPr/>
          <p:nvPr/>
        </p:nvGrpSpPr>
        <p:grpSpPr>
          <a:xfrm>
            <a:off x="4419600" y="742950"/>
            <a:ext cx="1164251" cy="1631308"/>
            <a:chOff x="3137175" y="2356749"/>
            <a:chExt cx="1552749" cy="1838301"/>
          </a:xfrm>
        </p:grpSpPr>
        <p:pic>
          <p:nvPicPr>
            <p:cNvPr id="503" name="Shape 503"/>
            <p:cNvPicPr preferRelativeResize="0"/>
            <p:nvPr/>
          </p:nvPicPr>
          <p:blipFill>
            <a:blip r:embed="rId5">
              <a:alphaModFix/>
            </a:blip>
            <a:stretch>
              <a:fillRect/>
            </a:stretch>
          </p:blipFill>
          <p:spPr>
            <a:xfrm>
              <a:off x="3218725" y="2356749"/>
              <a:ext cx="1471199" cy="1421006"/>
            </a:xfrm>
            <a:prstGeom prst="rect">
              <a:avLst/>
            </a:prstGeom>
            <a:noFill/>
            <a:ln>
              <a:noFill/>
            </a:ln>
          </p:spPr>
        </p:pic>
        <p:sp>
          <p:nvSpPr>
            <p:cNvPr id="504" name="Shape 504"/>
            <p:cNvSpPr txBox="1"/>
            <p:nvPr/>
          </p:nvSpPr>
          <p:spPr>
            <a:xfrm>
              <a:off x="3137175" y="3777750"/>
              <a:ext cx="1552500" cy="417300"/>
            </a:xfrm>
            <a:prstGeom prst="rect">
              <a:avLst/>
            </a:prstGeom>
            <a:noFill/>
            <a:ln>
              <a:noFill/>
            </a:ln>
          </p:spPr>
          <p:txBody>
            <a:bodyPr spcFirstLastPara="1" wrap="square" lIns="91425" tIns="91425" rIns="91425" bIns="91425" anchor="ctr" anchorCtr="0">
              <a:noAutofit/>
            </a:bodyPr>
            <a:lstStyle/>
            <a:p>
              <a:r>
                <a:rPr lang="en">
                  <a:solidFill>
                    <a:schemeClr val="dk1"/>
                  </a:solidFill>
                </a:rPr>
                <a:t>AWS Lambda</a:t>
              </a:r>
              <a:endParaRPr>
                <a:solidFill>
                  <a:schemeClr val="dk1"/>
                </a:solidFill>
              </a:endParaRPr>
            </a:p>
          </p:txBody>
        </p:sp>
      </p:grpSp>
      <p:pic>
        <p:nvPicPr>
          <p:cNvPr id="505" name="Shape 505"/>
          <p:cNvPicPr preferRelativeResize="0"/>
          <p:nvPr/>
        </p:nvPicPr>
        <p:blipFill>
          <a:blip r:embed="rId6">
            <a:alphaModFix/>
          </a:blip>
          <a:stretch>
            <a:fillRect/>
          </a:stretch>
        </p:blipFill>
        <p:spPr>
          <a:xfrm>
            <a:off x="327098" y="906813"/>
            <a:ext cx="2613476" cy="571375"/>
          </a:xfrm>
          <a:prstGeom prst="rect">
            <a:avLst/>
          </a:prstGeom>
          <a:noFill/>
          <a:ln>
            <a:noFill/>
          </a:ln>
        </p:spPr>
      </p:pic>
      <p:grpSp>
        <p:nvGrpSpPr>
          <p:cNvPr id="506" name="Shape 506"/>
          <p:cNvGrpSpPr/>
          <p:nvPr/>
        </p:nvGrpSpPr>
        <p:grpSpPr>
          <a:xfrm>
            <a:off x="6782547" y="2101476"/>
            <a:ext cx="1552800" cy="1195474"/>
            <a:chOff x="6664600" y="3170076"/>
            <a:chExt cx="1552800" cy="1195474"/>
          </a:xfrm>
        </p:grpSpPr>
        <p:pic>
          <p:nvPicPr>
            <p:cNvPr id="507" name="Shape 507"/>
            <p:cNvPicPr preferRelativeResize="0"/>
            <p:nvPr/>
          </p:nvPicPr>
          <p:blipFill>
            <a:blip r:embed="rId7">
              <a:alphaModFix/>
            </a:blip>
            <a:stretch>
              <a:fillRect/>
            </a:stretch>
          </p:blipFill>
          <p:spPr>
            <a:xfrm>
              <a:off x="6664600" y="3170076"/>
              <a:ext cx="1552750" cy="769774"/>
            </a:xfrm>
            <a:prstGeom prst="rect">
              <a:avLst/>
            </a:prstGeom>
            <a:noFill/>
            <a:ln>
              <a:noFill/>
            </a:ln>
          </p:spPr>
        </p:pic>
        <p:sp>
          <p:nvSpPr>
            <p:cNvPr id="508" name="Shape 508"/>
            <p:cNvSpPr txBox="1"/>
            <p:nvPr/>
          </p:nvSpPr>
          <p:spPr>
            <a:xfrm>
              <a:off x="6664600" y="3939850"/>
              <a:ext cx="1552800" cy="425700"/>
            </a:xfrm>
            <a:prstGeom prst="rect">
              <a:avLst/>
            </a:prstGeom>
            <a:noFill/>
            <a:ln>
              <a:noFill/>
            </a:ln>
          </p:spPr>
          <p:txBody>
            <a:bodyPr spcFirstLastPara="1" wrap="square" lIns="91425" tIns="91425" rIns="91425" bIns="91425" anchor="t" anchorCtr="0">
              <a:noAutofit/>
            </a:bodyPr>
            <a:lstStyle/>
            <a:p>
              <a:r>
                <a:rPr lang="en"/>
                <a:t>Kubernetes</a:t>
              </a:r>
              <a:endParaRPr/>
            </a:p>
          </p:txBody>
        </p:sp>
      </p:grpSp>
      <p:grpSp>
        <p:nvGrpSpPr>
          <p:cNvPr id="509" name="Shape 509"/>
          <p:cNvGrpSpPr/>
          <p:nvPr/>
        </p:nvGrpSpPr>
        <p:grpSpPr>
          <a:xfrm>
            <a:off x="4453823" y="2641276"/>
            <a:ext cx="2086925" cy="1775750"/>
            <a:chOff x="4299375" y="3183400"/>
            <a:chExt cx="2086925" cy="1775750"/>
          </a:xfrm>
        </p:grpSpPr>
        <p:pic>
          <p:nvPicPr>
            <p:cNvPr id="510" name="Shape 510"/>
            <p:cNvPicPr preferRelativeResize="0"/>
            <p:nvPr/>
          </p:nvPicPr>
          <p:blipFill>
            <a:blip r:embed="rId8">
              <a:alphaModFix/>
            </a:blip>
            <a:stretch>
              <a:fillRect/>
            </a:stretch>
          </p:blipFill>
          <p:spPr>
            <a:xfrm>
              <a:off x="4299375" y="3183400"/>
              <a:ext cx="2086925" cy="1624934"/>
            </a:xfrm>
            <a:prstGeom prst="rect">
              <a:avLst/>
            </a:prstGeom>
            <a:noFill/>
            <a:ln>
              <a:noFill/>
            </a:ln>
          </p:spPr>
        </p:pic>
        <p:sp>
          <p:nvSpPr>
            <p:cNvPr id="511" name="Shape 511"/>
            <p:cNvSpPr txBox="1"/>
            <p:nvPr/>
          </p:nvSpPr>
          <p:spPr>
            <a:xfrm>
              <a:off x="4558400" y="4533450"/>
              <a:ext cx="1757400" cy="425700"/>
            </a:xfrm>
            <a:prstGeom prst="rect">
              <a:avLst/>
            </a:prstGeom>
            <a:noFill/>
            <a:ln>
              <a:noFill/>
            </a:ln>
          </p:spPr>
          <p:txBody>
            <a:bodyPr spcFirstLastPara="1" wrap="square" lIns="91425" tIns="91425" rIns="91425" bIns="91425" anchor="t" anchorCtr="0">
              <a:noAutofit/>
            </a:bodyPr>
            <a:lstStyle/>
            <a:p>
              <a:r>
                <a:rPr lang="en" dirty="0"/>
                <a:t>Google Functions</a:t>
              </a:r>
              <a:endParaRPr dirty="0"/>
            </a:p>
          </p:txBody>
        </p:sp>
      </p:grpSp>
      <p:pic>
        <p:nvPicPr>
          <p:cNvPr id="512" name="Shape 512"/>
          <p:cNvPicPr preferRelativeResize="0"/>
          <p:nvPr/>
        </p:nvPicPr>
        <p:blipFill>
          <a:blip r:embed="rId9">
            <a:alphaModFix/>
          </a:blip>
          <a:stretch>
            <a:fillRect/>
          </a:stretch>
        </p:blipFill>
        <p:spPr>
          <a:xfrm>
            <a:off x="266397" y="1682489"/>
            <a:ext cx="828675" cy="828675"/>
          </a:xfrm>
          <a:prstGeom prst="rect">
            <a:avLst/>
          </a:prstGeom>
          <a:noFill/>
          <a:ln>
            <a:noFill/>
          </a:ln>
        </p:spPr>
      </p:pic>
      <p:grpSp>
        <p:nvGrpSpPr>
          <p:cNvPr id="513" name="Shape 513"/>
          <p:cNvGrpSpPr/>
          <p:nvPr/>
        </p:nvGrpSpPr>
        <p:grpSpPr>
          <a:xfrm>
            <a:off x="2745026" y="3095912"/>
            <a:ext cx="1089777" cy="1195491"/>
            <a:chOff x="2968521" y="3940612"/>
            <a:chExt cx="910500" cy="1168613"/>
          </a:xfrm>
        </p:grpSpPr>
        <p:pic>
          <p:nvPicPr>
            <p:cNvPr id="514" name="Shape 514"/>
            <p:cNvPicPr preferRelativeResize="0"/>
            <p:nvPr/>
          </p:nvPicPr>
          <p:blipFill>
            <a:blip r:embed="rId10">
              <a:alphaModFix/>
            </a:blip>
            <a:stretch>
              <a:fillRect/>
            </a:stretch>
          </p:blipFill>
          <p:spPr>
            <a:xfrm>
              <a:off x="2991275" y="3940612"/>
              <a:ext cx="828676" cy="803812"/>
            </a:xfrm>
            <a:prstGeom prst="rect">
              <a:avLst/>
            </a:prstGeom>
            <a:noFill/>
            <a:ln>
              <a:noFill/>
            </a:ln>
          </p:spPr>
        </p:pic>
        <p:sp>
          <p:nvSpPr>
            <p:cNvPr id="515" name="Shape 515"/>
            <p:cNvSpPr txBox="1"/>
            <p:nvPr/>
          </p:nvSpPr>
          <p:spPr>
            <a:xfrm>
              <a:off x="2968521" y="4744425"/>
              <a:ext cx="910500" cy="364800"/>
            </a:xfrm>
            <a:prstGeom prst="rect">
              <a:avLst/>
            </a:prstGeom>
            <a:noFill/>
            <a:ln>
              <a:noFill/>
            </a:ln>
          </p:spPr>
          <p:txBody>
            <a:bodyPr spcFirstLastPara="1" wrap="square" lIns="91425" tIns="91425" rIns="91425" bIns="91425" anchor="ctr" anchorCtr="0">
              <a:noAutofit/>
            </a:bodyPr>
            <a:lstStyle/>
            <a:p>
              <a:r>
                <a:rPr lang="en">
                  <a:solidFill>
                    <a:schemeClr val="dk1"/>
                  </a:solidFill>
                </a:rPr>
                <a:t>Red-Hat</a:t>
              </a:r>
              <a:endParaRPr>
                <a:solidFill>
                  <a:schemeClr val="dk1"/>
                </a:solidFill>
              </a:endParaRPr>
            </a:p>
          </p:txBody>
        </p:sp>
      </p:grpSp>
      <p:pic>
        <p:nvPicPr>
          <p:cNvPr id="516" name="Shape 516"/>
          <p:cNvPicPr preferRelativeResize="0"/>
          <p:nvPr/>
        </p:nvPicPr>
        <p:blipFill>
          <a:blip r:embed="rId11">
            <a:alphaModFix/>
          </a:blip>
          <a:stretch>
            <a:fillRect/>
          </a:stretch>
        </p:blipFill>
        <p:spPr>
          <a:xfrm>
            <a:off x="6879473" y="534501"/>
            <a:ext cx="636625" cy="636625"/>
          </a:xfrm>
          <a:prstGeom prst="rect">
            <a:avLst/>
          </a:prstGeom>
          <a:noFill/>
          <a:ln>
            <a:noFill/>
          </a:ln>
        </p:spPr>
      </p:pic>
      <p:grpSp>
        <p:nvGrpSpPr>
          <p:cNvPr id="517" name="Shape 517"/>
          <p:cNvGrpSpPr/>
          <p:nvPr/>
        </p:nvGrpSpPr>
        <p:grpSpPr>
          <a:xfrm>
            <a:off x="363204" y="2859500"/>
            <a:ext cx="1856100" cy="1256331"/>
            <a:chOff x="419007" y="3869800"/>
            <a:chExt cx="1856100" cy="1256331"/>
          </a:xfrm>
        </p:grpSpPr>
        <p:pic>
          <p:nvPicPr>
            <p:cNvPr id="518" name="Shape 518"/>
            <p:cNvPicPr preferRelativeResize="0"/>
            <p:nvPr/>
          </p:nvPicPr>
          <p:blipFill>
            <a:blip r:embed="rId12">
              <a:alphaModFix/>
            </a:blip>
            <a:stretch>
              <a:fillRect/>
            </a:stretch>
          </p:blipFill>
          <p:spPr>
            <a:xfrm>
              <a:off x="847525" y="3869800"/>
              <a:ext cx="874625" cy="874625"/>
            </a:xfrm>
            <a:prstGeom prst="rect">
              <a:avLst/>
            </a:prstGeom>
            <a:noFill/>
            <a:ln>
              <a:noFill/>
            </a:ln>
          </p:spPr>
        </p:pic>
        <p:sp>
          <p:nvSpPr>
            <p:cNvPr id="519" name="Shape 519"/>
            <p:cNvSpPr txBox="1"/>
            <p:nvPr/>
          </p:nvSpPr>
          <p:spPr>
            <a:xfrm>
              <a:off x="419007" y="4761331"/>
              <a:ext cx="1856100" cy="364800"/>
            </a:xfrm>
            <a:prstGeom prst="rect">
              <a:avLst/>
            </a:prstGeom>
            <a:noFill/>
            <a:ln>
              <a:noFill/>
            </a:ln>
          </p:spPr>
          <p:txBody>
            <a:bodyPr spcFirstLastPara="1" wrap="square" lIns="91425" tIns="91425" rIns="91425" bIns="91425" anchor="ctr" anchorCtr="0">
              <a:noAutofit/>
            </a:bodyPr>
            <a:lstStyle/>
            <a:p>
              <a:r>
                <a:rPr lang="en" dirty="0">
                  <a:solidFill>
                    <a:schemeClr val="dk1"/>
                  </a:solidFill>
                </a:rPr>
                <a:t>IBM Cloud Functions</a:t>
              </a:r>
              <a:endParaRPr dirty="0">
                <a:solidFill>
                  <a:schemeClr val="dk1"/>
                </a:solidFill>
              </a:endParaRPr>
            </a:p>
          </p:txBody>
        </p:sp>
      </p:grpSp>
      <p:pic>
        <p:nvPicPr>
          <p:cNvPr id="520" name="Shape 520"/>
          <p:cNvPicPr preferRelativeResize="0"/>
          <p:nvPr/>
        </p:nvPicPr>
        <p:blipFill>
          <a:blip r:embed="rId13">
            <a:alphaModFix/>
          </a:blip>
          <a:stretch>
            <a:fillRect/>
          </a:stretch>
        </p:blipFill>
        <p:spPr>
          <a:xfrm>
            <a:off x="6879473" y="3512236"/>
            <a:ext cx="1586900" cy="661208"/>
          </a:xfrm>
          <a:prstGeom prst="rect">
            <a:avLst/>
          </a:prstGeom>
          <a:noFill/>
          <a:ln>
            <a:noFill/>
          </a:ln>
        </p:spPr>
      </p:pic>
    </p:spTree>
    <p:extLst>
      <p:ext uri="{BB962C8B-B14F-4D97-AF65-F5344CB8AC3E}">
        <p14:creationId xmlns:p14="http://schemas.microsoft.com/office/powerpoint/2010/main" val="2890181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1719D5E-0FCD-43A4-F9A3-362EBA220D63}"/>
              </a:ext>
            </a:extLst>
          </p:cNvPr>
          <p:cNvSpPr>
            <a:spLocks noGrp="1"/>
          </p:cNvSpPr>
          <p:nvPr>
            <p:ph idx="1"/>
          </p:nvPr>
        </p:nvSpPr>
        <p:spPr/>
        <p:txBody>
          <a:bodyPr/>
          <a:lstStyle/>
          <a:p>
            <a:r>
              <a:rPr lang="en-US" dirty="0" err="1"/>
              <a:t>Pub_Sub_New</a:t>
            </a:r>
            <a:r>
              <a:rPr lang="en-US" dirty="0"/>
              <a:t>:</a:t>
            </a:r>
            <a:br>
              <a:rPr lang="en-US" dirty="0"/>
            </a:br>
            <a:r>
              <a:rPr lang="en-US" dirty="0"/>
              <a:t>/Users/</a:t>
            </a:r>
            <a:r>
              <a:rPr lang="en-US" dirty="0" err="1"/>
              <a:t>donald.ferguson</a:t>
            </a:r>
            <a:r>
              <a:rPr lang="en-US" dirty="0"/>
              <a:t>/Dropbox/000/00-Current-Repos/</a:t>
            </a:r>
            <a:r>
              <a:rPr lang="en-US" dirty="0" err="1"/>
              <a:t>Pub_Sub_New</a:t>
            </a:r>
            <a:endParaRPr lang="en-US" dirty="0"/>
          </a:p>
          <a:p>
            <a:endParaRPr lang="en-US" dirty="0"/>
          </a:p>
          <a:p>
            <a:r>
              <a:rPr lang="en-US" dirty="0"/>
              <a:t>Explain concepts</a:t>
            </a:r>
          </a:p>
          <a:p>
            <a:pPr lvl="1"/>
            <a:r>
              <a:rPr lang="en-US" dirty="0"/>
              <a:t>Discord</a:t>
            </a:r>
          </a:p>
          <a:p>
            <a:pPr lvl="1"/>
            <a:r>
              <a:rPr lang="en-US" dirty="0"/>
              <a:t>Google Cloud Function</a:t>
            </a:r>
          </a:p>
          <a:p>
            <a:pPr lvl="1"/>
            <a:r>
              <a:rPr lang="en-US" dirty="0"/>
              <a:t>Google Pub Sub</a:t>
            </a:r>
          </a:p>
          <a:p>
            <a:pPr lvl="1"/>
            <a:endParaRPr lang="en-US" dirty="0"/>
          </a:p>
          <a:p>
            <a:r>
              <a:rPr lang="en-US" dirty="0"/>
              <a:t>Run demos</a:t>
            </a:r>
          </a:p>
        </p:txBody>
      </p:sp>
      <p:sp>
        <p:nvSpPr>
          <p:cNvPr id="5" name="Title 4">
            <a:extLst>
              <a:ext uri="{FF2B5EF4-FFF2-40B4-BE49-F238E27FC236}">
                <a16:creationId xmlns:a16="http://schemas.microsoft.com/office/drawing/2014/main" id="{231226C4-4A85-5C34-A935-82B7A1141A56}"/>
              </a:ext>
            </a:extLst>
          </p:cNvPr>
          <p:cNvSpPr>
            <a:spLocks noGrp="1"/>
          </p:cNvSpPr>
          <p:nvPr>
            <p:ph type="title"/>
          </p:nvPr>
        </p:nvSpPr>
        <p:spPr/>
        <p:txBody>
          <a:bodyPr/>
          <a:lstStyle/>
          <a:p>
            <a:r>
              <a:rPr lang="en-US" dirty="0"/>
              <a:t>Google Cloud Function Example</a:t>
            </a:r>
          </a:p>
        </p:txBody>
      </p:sp>
    </p:spTree>
    <p:extLst>
      <p:ext uri="{BB962C8B-B14F-4D97-AF65-F5344CB8AC3E}">
        <p14:creationId xmlns:p14="http://schemas.microsoft.com/office/powerpoint/2010/main" val="3029178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B63B-0FF2-0994-5F29-88C544C9848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E2D0051-A599-D8A7-B4C4-F946AC9041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20E7E91-2F14-F20C-AB70-856AEFB2F8B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1969056-6721-8C09-D140-97FE6B6A7E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B71D649-3973-AC07-7615-9354247B7BC1}"/>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Composition</a:t>
            </a:r>
          </a:p>
        </p:txBody>
      </p:sp>
      <p:sp>
        <p:nvSpPr>
          <p:cNvPr id="2" name="TextBox 9">
            <a:extLst>
              <a:ext uri="{FF2B5EF4-FFF2-40B4-BE49-F238E27FC236}">
                <a16:creationId xmlns:a16="http://schemas.microsoft.com/office/drawing/2014/main" id="{8E5C80F3-8963-1B21-442E-7CEF16BA261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86523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p:txBody>
      </p:sp>
      <p:sp>
        <p:nvSpPr>
          <p:cNvPr id="8" name="TextBox 9">
            <a:extLst>
              <a:ext uri="{FF2B5EF4-FFF2-40B4-BE49-F238E27FC236}">
                <a16:creationId xmlns:a16="http://schemas.microsoft.com/office/drawing/2014/main" id="{43FFCFE3-049A-010F-2B24-FA78B7B18A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W4153-F24-11-FaaS-EDA-GW-GraphQL-Kubernetes</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1C02-F258-5827-2AD4-CAC13E5D9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2B0E3E-9ABD-465D-4AD1-7376D48A866D}"/>
              </a:ext>
            </a:extLst>
          </p:cNvPr>
          <p:cNvSpPr>
            <a:spLocks noGrp="1"/>
          </p:cNvSpPr>
          <p:nvPr>
            <p:ph idx="1"/>
          </p:nvPr>
        </p:nvSpPr>
        <p:spPr>
          <a:xfrm>
            <a:off x="152400" y="3257550"/>
            <a:ext cx="8839200" cy="1371600"/>
          </a:xfrm>
        </p:spPr>
        <p:txBody>
          <a:bodyPr/>
          <a:lstStyle/>
          <a:p>
            <a:pPr>
              <a:spcBef>
                <a:spcPts val="0"/>
              </a:spcBef>
              <a:spcAft>
                <a:spcPts val="200"/>
              </a:spcAft>
            </a:pPr>
            <a:r>
              <a:rPr lang="en-US" sz="1600" dirty="0"/>
              <a:t>There are two base patterns: choreography and orchestration.</a:t>
            </a:r>
          </a:p>
          <a:p>
            <a:pPr>
              <a:spcBef>
                <a:spcPts val="0"/>
              </a:spcBef>
              <a:spcAft>
                <a:spcPts val="200"/>
              </a:spcAft>
            </a:pPr>
            <a:r>
              <a:rPr lang="en-US" sz="1600" dirty="0"/>
              <a:t>There also several different implementation technologies and choices.</a:t>
            </a:r>
          </a:p>
          <a:p>
            <a:pPr>
              <a:spcBef>
                <a:spcPts val="0"/>
              </a:spcBef>
              <a:spcAft>
                <a:spcPts val="200"/>
              </a:spcAft>
            </a:pPr>
            <a:r>
              <a:rPr lang="en-US" sz="1600" dirty="0"/>
              <a:t>And many related concepts, e.g. Sagas, Event Driven Architectures, Pub/Sub, … …</a:t>
            </a:r>
          </a:p>
          <a:p>
            <a:pPr>
              <a:spcBef>
                <a:spcPts val="0"/>
              </a:spcBef>
              <a:spcAft>
                <a:spcPts val="200"/>
              </a:spcAft>
            </a:pPr>
            <a:r>
              <a:rPr lang="en-US" sz="1600" dirty="0"/>
              <a:t>We will cover and explore incrementally, but for now we will keep it simple and do</a:t>
            </a:r>
            <a:br>
              <a:rPr lang="en-US" sz="1600" dirty="0"/>
            </a:br>
            <a:r>
              <a:rPr lang="en-US" sz="1600" dirty="0"/>
              <a:t>traditional “if … then …” code.</a:t>
            </a:r>
          </a:p>
        </p:txBody>
      </p:sp>
      <p:sp>
        <p:nvSpPr>
          <p:cNvPr id="3" name="Title 2">
            <a:extLst>
              <a:ext uri="{FF2B5EF4-FFF2-40B4-BE49-F238E27FC236}">
                <a16:creationId xmlns:a16="http://schemas.microsoft.com/office/drawing/2014/main" id="{64E689C7-4743-BCED-0E55-C3C9EA7B6004}"/>
              </a:ext>
            </a:extLst>
          </p:cNvPr>
          <p:cNvSpPr>
            <a:spLocks noGrp="1"/>
          </p:cNvSpPr>
          <p:nvPr>
            <p:ph type="title"/>
          </p:nvPr>
        </p:nvSpPr>
        <p:spPr/>
        <p:txBody>
          <a:bodyPr/>
          <a:lstStyle/>
          <a:p>
            <a:r>
              <a:rPr lang="en-US" dirty="0"/>
              <a:t>Behavioral Composition</a:t>
            </a:r>
          </a:p>
        </p:txBody>
      </p:sp>
      <p:pic>
        <p:nvPicPr>
          <p:cNvPr id="1026" name="Picture 2">
            <a:extLst>
              <a:ext uri="{FF2B5EF4-FFF2-40B4-BE49-F238E27FC236}">
                <a16:creationId xmlns:a16="http://schemas.microsoft.com/office/drawing/2014/main" id="{358300BA-923C-B050-0864-F3BD571DF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984" y="698435"/>
            <a:ext cx="6019800" cy="242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75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C7768-EA04-0EEC-F20A-DA35B46AB0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0579F-60E6-206F-B5A1-EAF05B94EFFF}"/>
              </a:ext>
            </a:extLst>
          </p:cNvPr>
          <p:cNvSpPr>
            <a:spLocks noGrp="1"/>
          </p:cNvSpPr>
          <p:nvPr>
            <p:ph idx="1"/>
          </p:nvPr>
        </p:nvSpPr>
        <p:spPr>
          <a:xfrm>
            <a:off x="152400" y="3222483"/>
            <a:ext cx="8839200" cy="1406667"/>
          </a:xfrm>
        </p:spPr>
        <p:txBody>
          <a:bodyPr/>
          <a:lstStyle/>
          <a:p>
            <a:r>
              <a:rPr lang="en-US" sz="1600" dirty="0"/>
              <a:t>The GET on the composite invokes GET on several atomic services. This can occur synchronously or asynchronously in parallel.</a:t>
            </a:r>
          </a:p>
          <a:p>
            <a:r>
              <a:rPr lang="en-US" sz="1600" dirty="0"/>
              <a:t>PUT, POST and DELETE are more complex. Your logic may have to undo some delegated updates that occur if others fail.</a:t>
            </a:r>
          </a:p>
          <a:p>
            <a:r>
              <a:rPr lang="en-US" sz="1600" dirty="0"/>
              <a:t>To get started, we will just use simple logic but explore more complex approaches.</a:t>
            </a:r>
          </a:p>
        </p:txBody>
      </p:sp>
      <p:sp>
        <p:nvSpPr>
          <p:cNvPr id="3" name="Title 2">
            <a:extLst>
              <a:ext uri="{FF2B5EF4-FFF2-40B4-BE49-F238E27FC236}">
                <a16:creationId xmlns:a16="http://schemas.microsoft.com/office/drawing/2014/main" id="{50C6AD8E-59E1-0BE5-4B7D-FA57183A6121}"/>
              </a:ext>
            </a:extLst>
          </p:cNvPr>
          <p:cNvSpPr>
            <a:spLocks noGrp="1"/>
          </p:cNvSpPr>
          <p:nvPr>
            <p:ph type="title"/>
          </p:nvPr>
        </p:nvSpPr>
        <p:spPr/>
        <p:txBody>
          <a:bodyPr/>
          <a:lstStyle/>
          <a:p>
            <a:r>
              <a:rPr lang="en-US" dirty="0"/>
              <a:t>Composite Microservice Logic</a:t>
            </a:r>
          </a:p>
        </p:txBody>
      </p:sp>
      <p:pic>
        <p:nvPicPr>
          <p:cNvPr id="4" name="Picture 3">
            <a:extLst>
              <a:ext uri="{FF2B5EF4-FFF2-40B4-BE49-F238E27FC236}">
                <a16:creationId xmlns:a16="http://schemas.microsoft.com/office/drawing/2014/main" id="{C061F8BF-1E84-B017-B814-93BA06739A39}"/>
              </a:ext>
            </a:extLst>
          </p:cNvPr>
          <p:cNvPicPr>
            <a:picLocks noChangeAspect="1"/>
          </p:cNvPicPr>
          <p:nvPr/>
        </p:nvPicPr>
        <p:blipFill>
          <a:blip r:embed="rId2"/>
          <a:stretch>
            <a:fillRect/>
          </a:stretch>
        </p:blipFill>
        <p:spPr>
          <a:xfrm>
            <a:off x="381000" y="514350"/>
            <a:ext cx="7772400" cy="2708133"/>
          </a:xfrm>
          <a:prstGeom prst="rect">
            <a:avLst/>
          </a:prstGeom>
        </p:spPr>
      </p:pic>
    </p:spTree>
    <p:extLst>
      <p:ext uri="{BB962C8B-B14F-4D97-AF65-F5344CB8AC3E}">
        <p14:creationId xmlns:p14="http://schemas.microsoft.com/office/powerpoint/2010/main" val="1491220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C95D-8CB3-A027-1C3E-158872B4C9A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DB6A277-42B5-E823-820A-D197F553CC0B}"/>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363B331B-C1DC-9D04-93AB-31D6EA254792}"/>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80E1490E-B588-ADF9-01E8-273C4B9FE39D}"/>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D1EAD434-14B9-42D7-7224-00E8045C53E6}"/>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1030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CC49-B2FC-9CFA-ED05-B749BA027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0BCF8-4A61-04A6-0EC9-91A13F2B7679}"/>
              </a:ext>
            </a:extLst>
          </p:cNvPr>
          <p:cNvSpPr>
            <a:spLocks noGrp="1"/>
          </p:cNvSpPr>
          <p:nvPr>
            <p:ph type="title"/>
          </p:nvPr>
        </p:nvSpPr>
        <p:spPr/>
        <p:txBody>
          <a:bodyPr/>
          <a:lstStyle/>
          <a:p>
            <a:r>
              <a:rPr lang="en-US" sz="2000" dirty="0"/>
              <a:t>In Code: Composition and Asynchronous Method Invocation</a:t>
            </a:r>
          </a:p>
        </p:txBody>
      </p:sp>
      <p:pic>
        <p:nvPicPr>
          <p:cNvPr id="3" name="Picture 2">
            <a:extLst>
              <a:ext uri="{FF2B5EF4-FFF2-40B4-BE49-F238E27FC236}">
                <a16:creationId xmlns:a16="http://schemas.microsoft.com/office/drawing/2014/main" id="{BEC17FC7-86BB-3E5A-0721-CD2D03BC2C47}"/>
              </a:ext>
            </a:extLst>
          </p:cNvPr>
          <p:cNvPicPr>
            <a:picLocks noChangeAspect="1"/>
          </p:cNvPicPr>
          <p:nvPr/>
        </p:nvPicPr>
        <p:blipFill>
          <a:blip r:embed="rId2"/>
          <a:stretch>
            <a:fillRect/>
          </a:stretch>
        </p:blipFill>
        <p:spPr>
          <a:xfrm>
            <a:off x="4184939" y="749722"/>
            <a:ext cx="4622656" cy="3152888"/>
          </a:xfrm>
          <a:prstGeom prst="rect">
            <a:avLst/>
          </a:prstGeom>
        </p:spPr>
      </p:pic>
      <p:cxnSp>
        <p:nvCxnSpPr>
          <p:cNvPr id="6" name="Straight Arrow Connector 5">
            <a:extLst>
              <a:ext uri="{FF2B5EF4-FFF2-40B4-BE49-F238E27FC236}">
                <a16:creationId xmlns:a16="http://schemas.microsoft.com/office/drawing/2014/main" id="{C06A8B20-0B61-61C9-5393-7E14E2410449}"/>
              </a:ext>
            </a:extLst>
          </p:cNvPr>
          <p:cNvCxnSpPr/>
          <p:nvPr/>
        </p:nvCxnSpPr>
        <p:spPr>
          <a:xfrm>
            <a:off x="2975519" y="1769664"/>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2B982ED-51BE-22CC-C79E-4DEF05853A78}"/>
              </a:ext>
            </a:extLst>
          </p:cNvPr>
          <p:cNvSpPr txBox="1"/>
          <p:nvPr/>
        </p:nvSpPr>
        <p:spPr>
          <a:xfrm>
            <a:off x="3366881" y="1498777"/>
            <a:ext cx="631904" cy="253916"/>
          </a:xfrm>
          <a:prstGeom prst="rect">
            <a:avLst/>
          </a:prstGeom>
          <a:noFill/>
        </p:spPr>
        <p:txBody>
          <a:bodyPr wrap="none" rtlCol="0">
            <a:spAutoFit/>
          </a:bodyPr>
          <a:lstStyle/>
          <a:p>
            <a:r>
              <a:rPr lang="en-US" sz="1050" dirty="0"/>
              <a:t>Request</a:t>
            </a:r>
          </a:p>
        </p:txBody>
      </p:sp>
      <p:cxnSp>
        <p:nvCxnSpPr>
          <p:cNvPr id="10" name="Straight Arrow Connector 9">
            <a:extLst>
              <a:ext uri="{FF2B5EF4-FFF2-40B4-BE49-F238E27FC236}">
                <a16:creationId xmlns:a16="http://schemas.microsoft.com/office/drawing/2014/main" id="{70F3BC10-027F-9F40-2DFC-258D28061BF3}"/>
              </a:ext>
            </a:extLst>
          </p:cNvPr>
          <p:cNvCxnSpPr>
            <a:cxnSpLocks/>
          </p:cNvCxnSpPr>
          <p:nvPr/>
        </p:nvCxnSpPr>
        <p:spPr>
          <a:xfrm flipH="1">
            <a:off x="2975519" y="1995460"/>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3E112F2-976D-BE78-765E-E9909F48C60F}"/>
              </a:ext>
            </a:extLst>
          </p:cNvPr>
          <p:cNvSpPr txBox="1"/>
          <p:nvPr/>
        </p:nvSpPr>
        <p:spPr>
          <a:xfrm>
            <a:off x="3221953" y="2011210"/>
            <a:ext cx="994183" cy="415498"/>
          </a:xfrm>
          <a:prstGeom prst="rect">
            <a:avLst/>
          </a:prstGeom>
          <a:noFill/>
        </p:spPr>
        <p:txBody>
          <a:bodyPr wrap="none" rtlCol="0">
            <a:spAutoFit/>
          </a:bodyPr>
          <a:lstStyle/>
          <a:p>
            <a:r>
              <a:rPr lang="en-US" sz="1050" dirty="0"/>
              <a:t>202 ACCEPTED</a:t>
            </a:r>
            <a:br>
              <a:rPr lang="en-US" sz="1050" dirty="0"/>
            </a:br>
            <a:r>
              <a:rPr lang="en-US" sz="1050" dirty="0"/>
              <a:t>Location</a:t>
            </a:r>
          </a:p>
        </p:txBody>
      </p:sp>
      <p:cxnSp>
        <p:nvCxnSpPr>
          <p:cNvPr id="14" name="Straight Arrow Connector 13">
            <a:extLst>
              <a:ext uri="{FF2B5EF4-FFF2-40B4-BE49-F238E27FC236}">
                <a16:creationId xmlns:a16="http://schemas.microsoft.com/office/drawing/2014/main" id="{26658C0C-000A-F855-60D0-DAB8CE19B6C1}"/>
              </a:ext>
            </a:extLst>
          </p:cNvPr>
          <p:cNvCxnSpPr/>
          <p:nvPr/>
        </p:nvCxnSpPr>
        <p:spPr>
          <a:xfrm>
            <a:off x="2964041" y="2841913"/>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421DF5C-0D9B-6270-6D9F-E9B0F4403094}"/>
              </a:ext>
            </a:extLst>
          </p:cNvPr>
          <p:cNvSpPr txBox="1"/>
          <p:nvPr/>
        </p:nvSpPr>
        <p:spPr>
          <a:xfrm>
            <a:off x="3285131" y="2824929"/>
            <a:ext cx="712054" cy="253916"/>
          </a:xfrm>
          <a:prstGeom prst="rect">
            <a:avLst/>
          </a:prstGeom>
          <a:noFill/>
        </p:spPr>
        <p:txBody>
          <a:bodyPr wrap="none" rtlCol="0">
            <a:spAutoFit/>
          </a:bodyPr>
          <a:lstStyle/>
          <a:p>
            <a:r>
              <a:rPr lang="en-US" sz="1050" dirty="0"/>
              <a:t>GET (Poll)</a:t>
            </a:r>
          </a:p>
        </p:txBody>
      </p:sp>
      <p:cxnSp>
        <p:nvCxnSpPr>
          <p:cNvPr id="16" name="Straight Arrow Connector 15">
            <a:extLst>
              <a:ext uri="{FF2B5EF4-FFF2-40B4-BE49-F238E27FC236}">
                <a16:creationId xmlns:a16="http://schemas.microsoft.com/office/drawing/2014/main" id="{8FDAC63C-11EC-BC28-503B-0D3E1B1A1E21}"/>
              </a:ext>
            </a:extLst>
          </p:cNvPr>
          <p:cNvCxnSpPr>
            <a:cxnSpLocks/>
          </p:cNvCxnSpPr>
          <p:nvPr/>
        </p:nvCxnSpPr>
        <p:spPr>
          <a:xfrm flipH="1">
            <a:off x="2982503" y="3055762"/>
            <a:ext cx="1203939" cy="425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6A95049-E907-0846-C75F-A3A305B33EB1}"/>
              </a:ext>
            </a:extLst>
          </p:cNvPr>
          <p:cNvSpPr txBox="1"/>
          <p:nvPr/>
        </p:nvSpPr>
        <p:spPr>
          <a:xfrm>
            <a:off x="3221141" y="3088284"/>
            <a:ext cx="391454" cy="253916"/>
          </a:xfrm>
          <a:prstGeom prst="rect">
            <a:avLst/>
          </a:prstGeom>
          <a:noFill/>
        </p:spPr>
        <p:txBody>
          <a:bodyPr wrap="none" rtlCol="0">
            <a:spAutoFit/>
          </a:bodyPr>
          <a:lstStyle/>
          <a:p>
            <a:r>
              <a:rPr lang="en-US" sz="1050" dirty="0"/>
              <a:t>200</a:t>
            </a:r>
          </a:p>
        </p:txBody>
      </p:sp>
      <p:sp>
        <p:nvSpPr>
          <p:cNvPr id="8" name="Content Placeholder 3">
            <a:extLst>
              <a:ext uri="{FF2B5EF4-FFF2-40B4-BE49-F238E27FC236}">
                <a16:creationId xmlns:a16="http://schemas.microsoft.com/office/drawing/2014/main" id="{9124E05E-26D8-53A2-91D8-35FD8A4CD50A}"/>
              </a:ext>
            </a:extLst>
          </p:cNvPr>
          <p:cNvSpPr>
            <a:spLocks noGrp="1"/>
          </p:cNvSpPr>
          <p:nvPr>
            <p:ph sz="half" idx="1"/>
          </p:nvPr>
        </p:nvSpPr>
        <p:spPr>
          <a:xfrm>
            <a:off x="120185" y="590550"/>
            <a:ext cx="5155799" cy="4069773"/>
          </a:xfrm>
        </p:spPr>
        <p:txBody>
          <a:bodyPr>
            <a:normAutofit/>
          </a:bodyPr>
          <a:lstStyle/>
          <a:p>
            <a:pPr>
              <a:lnSpc>
                <a:spcPct val="120000"/>
              </a:lnSpc>
              <a:spcBef>
                <a:spcPts val="0"/>
              </a:spcBef>
              <a:spcAft>
                <a:spcPts val="225"/>
              </a:spcAft>
            </a:pPr>
            <a:r>
              <a:rPr lang="en-US" sz="1350" dirty="0"/>
              <a:t>Composite operations can “take a while.”</a:t>
            </a:r>
          </a:p>
          <a:p>
            <a:pPr>
              <a:lnSpc>
                <a:spcPct val="120000"/>
              </a:lnSpc>
              <a:spcBef>
                <a:spcPts val="0"/>
              </a:spcBef>
              <a:spcAft>
                <a:spcPts val="225"/>
              </a:spcAft>
            </a:pPr>
            <a:endParaRPr lang="en-US" sz="1350" dirty="0"/>
          </a:p>
          <a:p>
            <a:pPr>
              <a:lnSpc>
                <a:spcPct val="120000"/>
              </a:lnSpc>
              <a:spcBef>
                <a:spcPts val="0"/>
              </a:spcBef>
              <a:spcAft>
                <a:spcPts val="225"/>
              </a:spcAft>
            </a:pPr>
            <a:r>
              <a:rPr lang="en-US" sz="1350" dirty="0"/>
              <a:t>“Holding open connections and waiting can be bad.”</a:t>
            </a:r>
          </a:p>
          <a:p>
            <a:pPr lvl="1">
              <a:lnSpc>
                <a:spcPct val="120000"/>
              </a:lnSpc>
              <a:spcBef>
                <a:spcPts val="0"/>
              </a:spcBef>
              <a:spcAft>
                <a:spcPts val="225"/>
              </a:spcAft>
            </a:pPr>
            <a:r>
              <a:rPr lang="en-US" sz="1150" dirty="0"/>
              <a:t>Consumes resources.</a:t>
            </a:r>
          </a:p>
          <a:p>
            <a:pPr lvl="1">
              <a:lnSpc>
                <a:spcPct val="120000"/>
              </a:lnSpc>
              <a:spcBef>
                <a:spcPts val="0"/>
              </a:spcBef>
              <a:spcAft>
                <a:spcPts val="225"/>
              </a:spcAft>
            </a:pPr>
            <a:r>
              <a:rPr lang="en-US" sz="1150" dirty="0"/>
              <a:t>Connections can break.</a:t>
            </a:r>
          </a:p>
          <a:p>
            <a:pPr lvl="1">
              <a:lnSpc>
                <a:spcPct val="120000"/>
              </a:lnSpc>
              <a:spcBef>
                <a:spcPts val="0"/>
              </a:spcBef>
              <a:spcAft>
                <a:spcPts val="225"/>
              </a:spcAft>
            </a:pPr>
            <a:r>
              <a:rPr lang="en-US" sz="1150" dirty="0"/>
              <a:t>... ...</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There are two options:</a:t>
            </a:r>
          </a:p>
          <a:p>
            <a:pPr lvl="1">
              <a:lnSpc>
                <a:spcPct val="120000"/>
              </a:lnSpc>
              <a:spcBef>
                <a:spcPts val="0"/>
              </a:spcBef>
              <a:spcAft>
                <a:spcPts val="225"/>
              </a:spcAft>
            </a:pPr>
            <a:r>
              <a:rPr lang="en-US" sz="1150" dirty="0"/>
              <a:t>Polling</a:t>
            </a:r>
          </a:p>
          <a:p>
            <a:pPr lvl="1">
              <a:lnSpc>
                <a:spcPct val="120000"/>
              </a:lnSpc>
              <a:spcBef>
                <a:spcPts val="0"/>
              </a:spcBef>
              <a:spcAft>
                <a:spcPts val="225"/>
              </a:spcAft>
            </a:pPr>
            <a:r>
              <a:rPr lang="en-US" sz="1150" dirty="0"/>
              <a:t>Callbacks</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Our next pattern is composition and “polling.”</a:t>
            </a:r>
            <a:br>
              <a:rPr lang="en-US" sz="1350" dirty="0"/>
            </a:br>
            <a:r>
              <a:rPr lang="en-US" sz="1350" dirty="0"/>
              <a:t>Create a new user requires:</a:t>
            </a:r>
          </a:p>
          <a:p>
            <a:pPr lvl="1">
              <a:lnSpc>
                <a:spcPct val="120000"/>
              </a:lnSpc>
              <a:spcBef>
                <a:spcPts val="0"/>
              </a:spcBef>
              <a:spcAft>
                <a:spcPts val="225"/>
              </a:spcAft>
            </a:pPr>
            <a:r>
              <a:rPr lang="en-US" sz="1150" dirty="0"/>
              <a:t>Updating the user database.</a:t>
            </a:r>
          </a:p>
          <a:p>
            <a:pPr lvl="1">
              <a:lnSpc>
                <a:spcPct val="120000"/>
              </a:lnSpc>
              <a:spcBef>
                <a:spcPts val="0"/>
              </a:spcBef>
              <a:spcAft>
                <a:spcPts val="225"/>
              </a:spcAft>
            </a:pPr>
            <a:r>
              <a:rPr lang="en-US" sz="1150" dirty="0"/>
              <a:t>Verifying a submitted address.</a:t>
            </a:r>
          </a:p>
          <a:p>
            <a:pPr lvl="1">
              <a:lnSpc>
                <a:spcPct val="120000"/>
              </a:lnSpc>
              <a:spcBef>
                <a:spcPts val="0"/>
              </a:spcBef>
              <a:spcAft>
                <a:spcPts val="225"/>
              </a:spcAft>
            </a:pPr>
            <a:r>
              <a:rPr lang="en-US" sz="1150" dirty="0"/>
              <a:t>Creating an account in the catalog service.</a:t>
            </a:r>
          </a:p>
          <a:p>
            <a:pPr lvl="1">
              <a:lnSpc>
                <a:spcPct val="120000"/>
              </a:lnSpc>
              <a:spcBef>
                <a:spcPts val="0"/>
              </a:spcBef>
              <a:spcAft>
                <a:spcPts val="225"/>
              </a:spcAft>
            </a:pPr>
            <a:endParaRPr lang="en-US" sz="1150" dirty="0"/>
          </a:p>
        </p:txBody>
      </p:sp>
    </p:spTree>
    <p:extLst>
      <p:ext uri="{BB962C8B-B14F-4D97-AF65-F5344CB8AC3E}">
        <p14:creationId xmlns:p14="http://schemas.microsoft.com/office/powerpoint/2010/main" val="4289621219"/>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6F064-583C-A744-A4D0-1BE9C0C0B6C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45F85-A150-02FF-A173-10B8147BD37F}"/>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AE3F9143-9AC0-6A47-FFD2-81E7093D6F7C}"/>
              </a:ext>
            </a:extLst>
          </p:cNvPr>
          <p:cNvSpPr>
            <a:spLocks noGrp="1"/>
          </p:cNvSpPr>
          <p:nvPr>
            <p:ph type="title"/>
          </p:nvPr>
        </p:nvSpPr>
        <p:spPr/>
        <p:txBody>
          <a:bodyPr/>
          <a:lstStyle/>
          <a:p>
            <a:r>
              <a:rPr lang="en-US" dirty="0"/>
              <a:t>In Code: Service Orchestration/Composition</a:t>
            </a:r>
          </a:p>
        </p:txBody>
      </p:sp>
      <p:pic>
        <p:nvPicPr>
          <p:cNvPr id="4" name="Picture 3">
            <a:extLst>
              <a:ext uri="{FF2B5EF4-FFF2-40B4-BE49-F238E27FC236}">
                <a16:creationId xmlns:a16="http://schemas.microsoft.com/office/drawing/2014/main" id="{B4BBB484-7CDD-6B0D-24B9-31B3C5FC774E}"/>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3429741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5A2BF-48E1-D5D3-2CE8-6F07C6C1F1D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747C72-4A4D-E2C8-B3B5-291F306EF3F1}"/>
              </a:ext>
            </a:extLst>
          </p:cNvPr>
          <p:cNvSpPr>
            <a:spLocks noGrp="1"/>
          </p:cNvSpPr>
          <p:nvPr>
            <p:ph idx="1"/>
          </p:nvPr>
        </p:nvSpPr>
        <p:spPr/>
        <p:txBody>
          <a:bodyPr/>
          <a:lstStyle/>
          <a:p>
            <a:r>
              <a:rPr lang="en-US" sz="1600" dirty="0"/>
              <a:t>Implementing a complex orchestration in code can become complex.</a:t>
            </a:r>
          </a:p>
          <a:p>
            <a:r>
              <a:rPr lang="en-US" sz="1600" dirty="0"/>
              <a:t>High layer abstractions and tools have emerged, e.g. BPMN.</a:t>
            </a:r>
          </a:p>
          <a:p>
            <a:pPr lvl="1"/>
            <a:r>
              <a:rPr lang="en-US" sz="1400" dirty="0"/>
              <a:t>“Business Process Model and Notation (BPMN) is a graphical representation for specifying business processes in a business process model.”</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There are products for defining BPMN processes, generating code, executing, … …, e.g.</a:t>
            </a:r>
            <a:br>
              <a:rPr lang="en-US" sz="1400" dirty="0"/>
            </a:br>
            <a:r>
              <a:rPr lang="en-US" sz="1400" dirty="0"/>
              <a:t>Camunda: </a:t>
            </a:r>
            <a:r>
              <a:rPr lang="en-US" sz="1400" dirty="0">
                <a:hlinkClick r:id="rId2"/>
              </a:rPr>
              <a:t>https://camunda.com/bpmn/</a:t>
            </a:r>
            <a:endParaRPr lang="en-US" sz="1400" dirty="0"/>
          </a:p>
          <a:p>
            <a:r>
              <a:rPr lang="en-US" sz="1600" dirty="0"/>
              <a:t>There are other languages, tools, execution engines, … …</a:t>
            </a:r>
          </a:p>
          <a:p>
            <a:pPr lvl="1"/>
            <a:endParaRPr lang="en-US" sz="1400" dirty="0"/>
          </a:p>
          <a:p>
            <a:pPr lvl="1"/>
            <a:endParaRPr lang="en-US" sz="1400" dirty="0"/>
          </a:p>
        </p:txBody>
      </p:sp>
      <p:sp>
        <p:nvSpPr>
          <p:cNvPr id="3" name="Title 2">
            <a:extLst>
              <a:ext uri="{FF2B5EF4-FFF2-40B4-BE49-F238E27FC236}">
                <a16:creationId xmlns:a16="http://schemas.microsoft.com/office/drawing/2014/main" id="{5B5BBA1A-24A5-D1DC-7186-5961BDF7A457}"/>
              </a:ext>
            </a:extLst>
          </p:cNvPr>
          <p:cNvSpPr>
            <a:spLocks noGrp="1"/>
          </p:cNvSpPr>
          <p:nvPr>
            <p:ph type="title"/>
          </p:nvPr>
        </p:nvSpPr>
        <p:spPr/>
        <p:txBody>
          <a:bodyPr/>
          <a:lstStyle/>
          <a:p>
            <a:r>
              <a:rPr lang="en-US" dirty="0"/>
              <a:t>Service Orchestration</a:t>
            </a:r>
          </a:p>
        </p:txBody>
      </p:sp>
      <p:pic>
        <p:nvPicPr>
          <p:cNvPr id="2052" name="Picture 4" descr="BPMN pizza example">
            <a:extLst>
              <a:ext uri="{FF2B5EF4-FFF2-40B4-BE49-F238E27FC236}">
                <a16:creationId xmlns:a16="http://schemas.microsoft.com/office/drawing/2014/main" id="{0441BB4C-6B29-84D5-D7F7-666780DAB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04950"/>
            <a:ext cx="3276600" cy="200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416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21168-2E61-D354-48CB-0D884DF028D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EDAD1-76CD-A692-0692-CD77767AB100}"/>
              </a:ext>
            </a:extLst>
          </p:cNvPr>
          <p:cNvSpPr>
            <a:spLocks noGrp="1"/>
          </p:cNvSpPr>
          <p:nvPr>
            <p:ph idx="1"/>
          </p:nvPr>
        </p:nvSpPr>
        <p:spPr>
          <a:xfrm>
            <a:off x="152400" y="590550"/>
            <a:ext cx="8839200" cy="1022350"/>
          </a:xfrm>
        </p:spPr>
        <p:txBody>
          <a:bodyPr/>
          <a:lstStyle/>
          <a:p>
            <a:r>
              <a:rPr lang="en-US" sz="1800" dirty="0"/>
              <a:t>We saw the basic diagram, but …</a:t>
            </a:r>
            <a:br>
              <a:rPr lang="en-US" sz="1800" dirty="0"/>
            </a:br>
            <a:r>
              <a:rPr lang="en-US" sz="1800" dirty="0"/>
              <a:t>this is an anti-pattern and does not scale.</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But, how do you write the event driven microservices?</a:t>
            </a:r>
          </a:p>
          <a:p>
            <a:pPr lvl="1"/>
            <a:r>
              <a:rPr lang="en-US" sz="1600" dirty="0"/>
              <a:t>Well, you can just write code … …</a:t>
            </a:r>
          </a:p>
          <a:p>
            <a:pPr lvl="1"/>
            <a:r>
              <a:rPr lang="en-US" sz="1600" dirty="0"/>
              <a:t>Or use a state machines abstraction.</a:t>
            </a:r>
          </a:p>
          <a:p>
            <a:pPr lvl="1"/>
            <a:r>
              <a:rPr lang="en-US" dirty="0"/>
              <a:t>… …</a:t>
            </a:r>
            <a:endParaRPr lang="en-US" sz="1600" dirty="0"/>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460A7159-1830-1B6B-08C1-36844D6C421B}"/>
              </a:ext>
            </a:extLst>
          </p:cNvPr>
          <p:cNvSpPr>
            <a:spLocks noGrp="1"/>
          </p:cNvSpPr>
          <p:nvPr>
            <p:ph type="title"/>
          </p:nvPr>
        </p:nvSpPr>
        <p:spPr/>
        <p:txBody>
          <a:bodyPr/>
          <a:lstStyle/>
          <a:p>
            <a:r>
              <a:rPr lang="en-US" dirty="0"/>
              <a:t>Choreography</a:t>
            </a:r>
          </a:p>
        </p:txBody>
      </p:sp>
      <p:pic>
        <p:nvPicPr>
          <p:cNvPr id="4" name="Picture 3">
            <a:extLst>
              <a:ext uri="{FF2B5EF4-FFF2-40B4-BE49-F238E27FC236}">
                <a16:creationId xmlns:a16="http://schemas.microsoft.com/office/drawing/2014/main" id="{42C0A330-2ED7-CF7F-9339-D454448B44B0}"/>
              </a:ext>
            </a:extLst>
          </p:cNvPr>
          <p:cNvPicPr>
            <a:picLocks noChangeAspect="1"/>
          </p:cNvPicPr>
          <p:nvPr/>
        </p:nvPicPr>
        <p:blipFill>
          <a:blip r:embed="rId2"/>
          <a:stretch>
            <a:fillRect/>
          </a:stretch>
        </p:blipFill>
        <p:spPr>
          <a:xfrm>
            <a:off x="5105400" y="26435"/>
            <a:ext cx="1911305" cy="1479550"/>
          </a:xfrm>
          <a:prstGeom prst="rect">
            <a:avLst/>
          </a:prstGeom>
        </p:spPr>
      </p:pic>
      <p:pic>
        <p:nvPicPr>
          <p:cNvPr id="3074" name="Picture 2">
            <a:extLst>
              <a:ext uri="{FF2B5EF4-FFF2-40B4-BE49-F238E27FC236}">
                <a16:creationId xmlns:a16="http://schemas.microsoft.com/office/drawing/2014/main" id="{8A294118-65FF-F9AE-91FA-6ADA826A3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3831"/>
            <a:ext cx="2875430" cy="2076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8254A8-4E5D-C2DE-3AAD-073AB1131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819" y="1493456"/>
            <a:ext cx="2722465" cy="205086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49251368-261A-A342-9755-1D11AD767E03}"/>
              </a:ext>
            </a:extLst>
          </p:cNvPr>
          <p:cNvSpPr/>
          <p:nvPr/>
        </p:nvSpPr>
        <p:spPr>
          <a:xfrm>
            <a:off x="3147663" y="2331838"/>
            <a:ext cx="1676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652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A542A-8E10-D975-4BB9-BC423E1EF1AD}"/>
              </a:ext>
            </a:extLst>
          </p:cNvPr>
          <p:cNvSpPr>
            <a:spLocks noGrp="1"/>
          </p:cNvSpPr>
          <p:nvPr>
            <p:ph type="title"/>
          </p:nvPr>
        </p:nvSpPr>
        <p:spPr/>
        <p:txBody>
          <a:bodyPr/>
          <a:lstStyle/>
          <a:p>
            <a:r>
              <a:rPr lang="en-US" dirty="0"/>
              <a:t>Google Pub Sub</a:t>
            </a:r>
          </a:p>
        </p:txBody>
      </p:sp>
      <p:pic>
        <p:nvPicPr>
          <p:cNvPr id="5" name="Picture 4">
            <a:extLst>
              <a:ext uri="{FF2B5EF4-FFF2-40B4-BE49-F238E27FC236}">
                <a16:creationId xmlns:a16="http://schemas.microsoft.com/office/drawing/2014/main" id="{4DA2C6B6-E022-3E28-22DB-94F23B46FA6C}"/>
              </a:ext>
            </a:extLst>
          </p:cNvPr>
          <p:cNvPicPr>
            <a:picLocks noChangeAspect="1"/>
          </p:cNvPicPr>
          <p:nvPr/>
        </p:nvPicPr>
        <p:blipFill>
          <a:blip r:embed="rId2"/>
          <a:stretch>
            <a:fillRect/>
          </a:stretch>
        </p:blipFill>
        <p:spPr>
          <a:xfrm>
            <a:off x="172570" y="2774056"/>
            <a:ext cx="5486400" cy="1739900"/>
          </a:xfrm>
          <a:prstGeom prst="rect">
            <a:avLst/>
          </a:prstGeom>
        </p:spPr>
      </p:pic>
      <p:pic>
        <p:nvPicPr>
          <p:cNvPr id="6" name="Picture 5">
            <a:extLst>
              <a:ext uri="{FF2B5EF4-FFF2-40B4-BE49-F238E27FC236}">
                <a16:creationId xmlns:a16="http://schemas.microsoft.com/office/drawing/2014/main" id="{1181E50A-77D5-A7FB-41E6-26951CB5C19B}"/>
              </a:ext>
            </a:extLst>
          </p:cNvPr>
          <p:cNvPicPr>
            <a:picLocks noChangeAspect="1"/>
          </p:cNvPicPr>
          <p:nvPr/>
        </p:nvPicPr>
        <p:blipFill>
          <a:blip r:embed="rId3"/>
          <a:stretch>
            <a:fillRect/>
          </a:stretch>
        </p:blipFill>
        <p:spPr>
          <a:xfrm>
            <a:off x="3602383" y="632360"/>
            <a:ext cx="5511800" cy="2717800"/>
          </a:xfrm>
          <a:prstGeom prst="rect">
            <a:avLst/>
          </a:prstGeom>
        </p:spPr>
      </p:pic>
      <p:pic>
        <p:nvPicPr>
          <p:cNvPr id="4" name="Picture 3">
            <a:extLst>
              <a:ext uri="{FF2B5EF4-FFF2-40B4-BE49-F238E27FC236}">
                <a16:creationId xmlns:a16="http://schemas.microsoft.com/office/drawing/2014/main" id="{0A8AD964-73BA-DCB5-41A2-F445575B123F}"/>
              </a:ext>
            </a:extLst>
          </p:cNvPr>
          <p:cNvPicPr>
            <a:picLocks noChangeAspect="1"/>
          </p:cNvPicPr>
          <p:nvPr/>
        </p:nvPicPr>
        <p:blipFill>
          <a:blip r:embed="rId4"/>
          <a:stretch>
            <a:fillRect/>
          </a:stretch>
        </p:blipFill>
        <p:spPr>
          <a:xfrm>
            <a:off x="76200" y="555534"/>
            <a:ext cx="4800600" cy="2107306"/>
          </a:xfrm>
          <a:prstGeom prst="rect">
            <a:avLst/>
          </a:prstGeom>
        </p:spPr>
      </p:pic>
    </p:spTree>
    <p:extLst>
      <p:ext uri="{BB962C8B-B14F-4D97-AF65-F5344CB8AC3E}">
        <p14:creationId xmlns:p14="http://schemas.microsoft.com/office/powerpoint/2010/main" val="3460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71B5FE-10EB-6BA4-220A-ADA47D0C173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FE2AA45-7780-45EE-D262-D8A619C10742}"/>
              </a:ext>
            </a:extLst>
          </p:cNvPr>
          <p:cNvSpPr>
            <a:spLocks noGrp="1"/>
          </p:cNvSpPr>
          <p:nvPr>
            <p:ph type="title"/>
          </p:nvPr>
        </p:nvSpPr>
        <p:spPr/>
        <p:txBody>
          <a:bodyPr/>
          <a:lstStyle/>
          <a:p>
            <a:r>
              <a:rPr lang="en-US" dirty="0"/>
              <a:t>Show Examples</a:t>
            </a:r>
          </a:p>
        </p:txBody>
      </p:sp>
    </p:spTree>
    <p:extLst>
      <p:ext uri="{BB962C8B-B14F-4D97-AF65-F5344CB8AC3E}">
        <p14:creationId xmlns:p14="http://schemas.microsoft.com/office/powerpoint/2010/main" val="2916136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7A20-3707-9886-4D8F-64FCEA0B2AD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B34DB634-862C-04A0-BEA2-9A8FE2F6EF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F448354-DC95-0D31-FA6C-DA145C430FC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858203E-BD99-58B6-52C7-01752CD37C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6CA51FD-F262-C5F3-F901-BC70FB0AF73B}"/>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API Gateway</a:t>
            </a:r>
          </a:p>
        </p:txBody>
      </p:sp>
      <p:sp>
        <p:nvSpPr>
          <p:cNvPr id="8" name="TextBox 9">
            <a:extLst>
              <a:ext uri="{FF2B5EF4-FFF2-40B4-BE49-F238E27FC236}">
                <a16:creationId xmlns:a16="http://schemas.microsoft.com/office/drawing/2014/main" id="{3A0F93D1-E0D7-6077-B85E-13A41CE8492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29</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W4153-F24-11-FaaS-EDA-GW-GraphQL-Kubernetes</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89918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7847B3-1E15-5F38-3973-EB1D448B5987}"/>
              </a:ext>
            </a:extLst>
          </p:cNvPr>
          <p:cNvSpPr>
            <a:spLocks noGrp="1"/>
          </p:cNvSpPr>
          <p:nvPr>
            <p:ph idx="1"/>
          </p:nvPr>
        </p:nvSpPr>
        <p:spPr/>
        <p:txBody>
          <a:bodyPr/>
          <a:lstStyle/>
          <a:p>
            <a:r>
              <a:rPr lang="en-US" sz="2400" dirty="0"/>
              <a:t>Interesting Ed question</a:t>
            </a:r>
          </a:p>
          <a:p>
            <a:r>
              <a:rPr lang="en-US" sz="2400" dirty="0"/>
              <a:t>Implementing and deploying application logic and microservices —</a:t>
            </a:r>
            <a:br>
              <a:rPr lang="en-US" sz="2400" dirty="0"/>
            </a:br>
            <a:r>
              <a:rPr lang="en-US" sz="2400" dirty="0"/>
              <a:t>overview, reminder, options.</a:t>
            </a:r>
          </a:p>
          <a:p>
            <a:r>
              <a:rPr lang="en-US" sz="2400" dirty="0">
                <a:sym typeface="Wingdings" pitchFamily="2" charset="2"/>
              </a:rPr>
              <a:t>Function-as-a-Service</a:t>
            </a:r>
          </a:p>
          <a:p>
            <a:r>
              <a:rPr lang="en-US" sz="2400" dirty="0">
                <a:sym typeface="Wingdings" pitchFamily="2" charset="2"/>
              </a:rPr>
              <a:t>More advanced composition</a:t>
            </a:r>
          </a:p>
          <a:p>
            <a:pPr lvl="1"/>
            <a:r>
              <a:rPr lang="en-US" sz="2200" dirty="0">
                <a:sym typeface="Wingdings" pitchFamily="2" charset="2"/>
              </a:rPr>
              <a:t>Event driven architecture</a:t>
            </a:r>
          </a:p>
          <a:p>
            <a:pPr lvl="1"/>
            <a:r>
              <a:rPr lang="en-US" sz="2200" strike="sngStrike" dirty="0">
                <a:sym typeface="Wingdings" pitchFamily="2" charset="2"/>
              </a:rPr>
              <a:t>Message driven architecture</a:t>
            </a:r>
            <a:endParaRPr lang="en-US" sz="2400" strike="sngStrike" dirty="0">
              <a:sym typeface="Wingdings" pitchFamily="2" charset="2"/>
            </a:endParaRPr>
          </a:p>
          <a:p>
            <a:r>
              <a:rPr lang="en-US" sz="2400" dirty="0">
                <a:sym typeface="Wingdings" pitchFamily="2" charset="2"/>
              </a:rPr>
              <a:t>API Gateway</a:t>
            </a:r>
          </a:p>
          <a:p>
            <a:r>
              <a:rPr lang="en-US" sz="2400" strike="sngStrike" dirty="0" err="1">
                <a:sym typeface="Wingdings" pitchFamily="2" charset="2"/>
              </a:rPr>
              <a:t>GraphQL</a:t>
            </a:r>
            <a:endParaRPr lang="en-US" sz="2400" strike="sngStrike" dirty="0">
              <a:sym typeface="Wingdings" pitchFamily="2" charset="2"/>
            </a:endParaRPr>
          </a:p>
          <a:p>
            <a:endParaRPr lang="en-US" sz="2400" dirty="0"/>
          </a:p>
        </p:txBody>
      </p:sp>
      <p:sp>
        <p:nvSpPr>
          <p:cNvPr id="3" name="Title 2">
            <a:extLst>
              <a:ext uri="{FF2B5EF4-FFF2-40B4-BE49-F238E27FC236}">
                <a16:creationId xmlns:a16="http://schemas.microsoft.com/office/drawing/2014/main" id="{C35C5F96-4787-AF88-577A-D03AB851AC7D}"/>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015594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DCEF5B-5A02-580B-05AD-B52E748F73F8}"/>
              </a:ext>
            </a:extLst>
          </p:cNvPr>
          <p:cNvSpPr>
            <a:spLocks noGrp="1"/>
          </p:cNvSpPr>
          <p:nvPr>
            <p:ph idx="1"/>
          </p:nvPr>
        </p:nvSpPr>
        <p:spPr>
          <a:xfrm>
            <a:off x="86284" y="552450"/>
            <a:ext cx="8839200" cy="4038600"/>
          </a:xfrm>
        </p:spPr>
        <p:txBody>
          <a:bodyPr/>
          <a:lstStyle/>
          <a:p>
            <a:pPr marL="0" indent="0">
              <a:buNone/>
            </a:pPr>
            <a:r>
              <a:rPr lang="en-US" sz="2400" dirty="0"/>
              <a:t>From Wikipedia</a:t>
            </a:r>
          </a:p>
          <a:p>
            <a:r>
              <a:rPr lang="en-US" dirty="0"/>
              <a:t>“</a:t>
            </a:r>
            <a:r>
              <a:rPr lang="en-US" b="1" dirty="0"/>
              <a:t>API management</a:t>
            </a:r>
            <a:r>
              <a:rPr lang="en-US" dirty="0"/>
              <a:t> is the process of creating and publishing web application programming interfaces (APIs), enforcing their usage policies, controlling access, nurturing the subscriber community, collecting and analyzing usage statistics, and reporting on performance. API Management components provide mechanisms and tools to support developer and subscriber communities.”</a:t>
            </a:r>
          </a:p>
          <a:p>
            <a:r>
              <a:rPr lang="en-US" b="1" dirty="0"/>
              <a:t>Gateway:</a:t>
            </a:r>
            <a:r>
              <a:rPr lang="en-US" dirty="0"/>
              <a:t> A server that acts as an API front-end, receives API requests, enforces throttling and security policies, passes requests to the back-end service and then passes the response back to the requester. A gateway often includes a transformation engine to orchestrate and modify the requests and responses on the fly. A gateway can also provide functions such as collecting analytics data and providing caching. The gateway can provide the functionality to support authentication, authorization, security, audit and regulatory compliance. Gateways can be implemented using technologies like Nginx or </a:t>
            </a:r>
            <a:r>
              <a:rPr lang="en-US" dirty="0" err="1"/>
              <a:t>HAProxy</a:t>
            </a:r>
            <a:r>
              <a:rPr lang="en-US" dirty="0"/>
              <a:t>.</a:t>
            </a:r>
          </a:p>
        </p:txBody>
      </p:sp>
      <p:sp>
        <p:nvSpPr>
          <p:cNvPr id="3" name="Title 2">
            <a:extLst>
              <a:ext uri="{FF2B5EF4-FFF2-40B4-BE49-F238E27FC236}">
                <a16:creationId xmlns:a16="http://schemas.microsoft.com/office/drawing/2014/main" id="{647E75AD-1FA6-A6D0-DDA3-E5226393A010}"/>
              </a:ext>
            </a:extLst>
          </p:cNvPr>
          <p:cNvSpPr>
            <a:spLocks noGrp="1"/>
          </p:cNvSpPr>
          <p:nvPr>
            <p:ph type="title"/>
          </p:nvPr>
        </p:nvSpPr>
        <p:spPr/>
        <p:txBody>
          <a:bodyPr/>
          <a:lstStyle/>
          <a:p>
            <a:r>
              <a:rPr lang="en-US" dirty="0"/>
              <a:t>Terms</a:t>
            </a:r>
          </a:p>
        </p:txBody>
      </p:sp>
    </p:spTree>
    <p:extLst>
      <p:ext uri="{BB962C8B-B14F-4D97-AF65-F5344CB8AC3E}">
        <p14:creationId xmlns:p14="http://schemas.microsoft.com/office/powerpoint/2010/main" val="890107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639BA65-A7E3-F80D-7A42-B5BF674DAE6E}"/>
              </a:ext>
            </a:extLst>
          </p:cNvPr>
          <p:cNvSpPr>
            <a:spLocks noGrp="1"/>
          </p:cNvSpPr>
          <p:nvPr>
            <p:ph idx="1"/>
          </p:nvPr>
        </p:nvSpPr>
        <p:spPr>
          <a:xfrm>
            <a:off x="152400" y="2745489"/>
            <a:ext cx="8839200" cy="1764955"/>
          </a:xfrm>
        </p:spPr>
        <p:txBody>
          <a:bodyPr/>
          <a:lstStyle/>
          <a:p>
            <a:r>
              <a:rPr lang="en-US" dirty="0" err="1"/>
              <a:t>Solo.io</a:t>
            </a:r>
            <a:r>
              <a:rPr lang="en-US" dirty="0"/>
              <a:t> is an example (this is not a recommendation):</a:t>
            </a:r>
            <a:br>
              <a:rPr lang="en-US" dirty="0"/>
            </a:br>
            <a:r>
              <a:rPr lang="en-US" sz="1800" dirty="0"/>
              <a:t>https://</a:t>
            </a:r>
            <a:r>
              <a:rPr lang="en-US" sz="1800" dirty="0" err="1"/>
              <a:t>docs.solo.io</a:t>
            </a:r>
            <a:r>
              <a:rPr lang="en-US" sz="1800" dirty="0"/>
              <a:t>/</a:t>
            </a:r>
            <a:r>
              <a:rPr lang="en-US" sz="1800" dirty="0" err="1"/>
              <a:t>gloo</a:t>
            </a:r>
            <a:r>
              <a:rPr lang="en-US" sz="1800" dirty="0"/>
              <a:t>-mesh-gateway/main/concepts/about/</a:t>
            </a:r>
            <a:r>
              <a:rPr lang="en-US" sz="1800" dirty="0" err="1"/>
              <a:t>api</a:t>
            </a:r>
            <a:r>
              <a:rPr lang="en-US" sz="1800" dirty="0"/>
              <a:t>-gateway/</a:t>
            </a:r>
          </a:p>
          <a:p>
            <a:r>
              <a:rPr lang="en-US" dirty="0"/>
              <a:t>There are many, many API GWs</a:t>
            </a:r>
          </a:p>
          <a:p>
            <a:pPr lvl="1"/>
            <a:r>
              <a:rPr lang="en-US" dirty="0"/>
              <a:t>All major cloud service providers have one or more API gateways.</a:t>
            </a:r>
          </a:p>
          <a:p>
            <a:pPr lvl="1"/>
            <a:r>
              <a:rPr lang="en-US" dirty="0"/>
              <a:t>There are several open-source API GWs.</a:t>
            </a:r>
          </a:p>
          <a:p>
            <a:pPr lvl="1"/>
            <a:r>
              <a:rPr lang="en-US" dirty="0"/>
              <a:t>There are several commercial products.</a:t>
            </a:r>
          </a:p>
        </p:txBody>
      </p:sp>
      <p:sp>
        <p:nvSpPr>
          <p:cNvPr id="8" name="Title 7">
            <a:extLst>
              <a:ext uri="{FF2B5EF4-FFF2-40B4-BE49-F238E27FC236}">
                <a16:creationId xmlns:a16="http://schemas.microsoft.com/office/drawing/2014/main" id="{AD409E23-3291-8EED-A0B5-C8EF7E41A6E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58C8A1-844B-E909-E9A0-9A7383CA7C03}"/>
              </a:ext>
            </a:extLst>
          </p:cNvPr>
          <p:cNvPicPr>
            <a:picLocks noChangeAspect="1"/>
          </p:cNvPicPr>
          <p:nvPr/>
        </p:nvPicPr>
        <p:blipFill>
          <a:blip r:embed="rId2"/>
          <a:stretch>
            <a:fillRect/>
          </a:stretch>
        </p:blipFill>
        <p:spPr>
          <a:xfrm>
            <a:off x="76200" y="470492"/>
            <a:ext cx="4815532" cy="2242695"/>
          </a:xfrm>
          <a:prstGeom prst="rect">
            <a:avLst/>
          </a:prstGeom>
          <a:ln>
            <a:solidFill>
              <a:schemeClr val="tx1"/>
            </a:solidFill>
          </a:ln>
        </p:spPr>
      </p:pic>
      <p:pic>
        <p:nvPicPr>
          <p:cNvPr id="5" name="Picture 4">
            <a:extLst>
              <a:ext uri="{FF2B5EF4-FFF2-40B4-BE49-F238E27FC236}">
                <a16:creationId xmlns:a16="http://schemas.microsoft.com/office/drawing/2014/main" id="{BDC2C923-107F-8CD3-8530-EB47250DCC1E}"/>
              </a:ext>
            </a:extLst>
          </p:cNvPr>
          <p:cNvPicPr>
            <a:picLocks noChangeAspect="1"/>
          </p:cNvPicPr>
          <p:nvPr/>
        </p:nvPicPr>
        <p:blipFill>
          <a:blip r:embed="rId3"/>
          <a:stretch>
            <a:fillRect/>
          </a:stretch>
        </p:blipFill>
        <p:spPr>
          <a:xfrm>
            <a:off x="5014624" y="470492"/>
            <a:ext cx="4038599" cy="2151713"/>
          </a:xfrm>
          <a:prstGeom prst="rect">
            <a:avLst/>
          </a:prstGeom>
          <a:ln>
            <a:solidFill>
              <a:schemeClr val="tx1"/>
            </a:solidFill>
          </a:ln>
        </p:spPr>
      </p:pic>
      <p:sp>
        <p:nvSpPr>
          <p:cNvPr id="7" name="TextBox 6">
            <a:extLst>
              <a:ext uri="{FF2B5EF4-FFF2-40B4-BE49-F238E27FC236}">
                <a16:creationId xmlns:a16="http://schemas.microsoft.com/office/drawing/2014/main" id="{3B918CB9-995D-4F84-9CCD-C910649FCBCD}"/>
              </a:ext>
            </a:extLst>
          </p:cNvPr>
          <p:cNvSpPr txBox="1"/>
          <p:nvPr/>
        </p:nvSpPr>
        <p:spPr>
          <a:xfrm>
            <a:off x="3886200" y="-246221"/>
            <a:ext cx="4619708" cy="246221"/>
          </a:xfrm>
          <a:prstGeom prst="rect">
            <a:avLst/>
          </a:prstGeom>
          <a:noFill/>
        </p:spPr>
        <p:txBody>
          <a:bodyPr wrap="square">
            <a:spAutoFit/>
          </a:bodyPr>
          <a:lstStyle/>
          <a:p>
            <a:r>
              <a:rPr lang="en-US" sz="1000" dirty="0"/>
              <a:t>https://</a:t>
            </a:r>
            <a:r>
              <a:rPr lang="en-US" sz="1000" dirty="0" err="1"/>
              <a:t>docs.solo.io</a:t>
            </a:r>
            <a:r>
              <a:rPr lang="en-US" sz="1000" dirty="0"/>
              <a:t>/</a:t>
            </a:r>
            <a:r>
              <a:rPr lang="en-US" sz="1000" dirty="0" err="1"/>
              <a:t>gloo</a:t>
            </a:r>
            <a:r>
              <a:rPr lang="en-US" sz="1000" dirty="0"/>
              <a:t>-mesh-gateway/main/concepts/about/</a:t>
            </a:r>
            <a:r>
              <a:rPr lang="en-US" sz="1000" dirty="0" err="1"/>
              <a:t>api</a:t>
            </a:r>
            <a:r>
              <a:rPr lang="en-US" sz="1000" dirty="0"/>
              <a:t>-gateway/</a:t>
            </a:r>
          </a:p>
        </p:txBody>
      </p:sp>
    </p:spTree>
    <p:extLst>
      <p:ext uri="{BB962C8B-B14F-4D97-AF65-F5344CB8AC3E}">
        <p14:creationId xmlns:p14="http://schemas.microsoft.com/office/powerpoint/2010/main" val="3220816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33E682-15FD-3B42-319E-D265F17FC4B3}"/>
              </a:ext>
            </a:extLst>
          </p:cNvPr>
          <p:cNvSpPr>
            <a:spLocks noGrp="1"/>
          </p:cNvSpPr>
          <p:nvPr>
            <p:ph type="title"/>
          </p:nvPr>
        </p:nvSpPr>
        <p:spPr/>
        <p:txBody>
          <a:bodyPr/>
          <a:lstStyle/>
          <a:p>
            <a:r>
              <a:rPr lang="en-US" dirty="0"/>
              <a:t>API Gateway</a:t>
            </a:r>
          </a:p>
        </p:txBody>
      </p:sp>
      <p:pic>
        <p:nvPicPr>
          <p:cNvPr id="4" name="Picture 3">
            <a:extLst>
              <a:ext uri="{FF2B5EF4-FFF2-40B4-BE49-F238E27FC236}">
                <a16:creationId xmlns:a16="http://schemas.microsoft.com/office/drawing/2014/main" id="{DF73C276-1B6F-6605-5E4B-2E4C5927F08F}"/>
              </a:ext>
            </a:extLst>
          </p:cNvPr>
          <p:cNvPicPr>
            <a:picLocks noChangeAspect="1"/>
          </p:cNvPicPr>
          <p:nvPr/>
        </p:nvPicPr>
        <p:blipFill>
          <a:blip r:embed="rId2"/>
          <a:stretch>
            <a:fillRect/>
          </a:stretch>
        </p:blipFill>
        <p:spPr>
          <a:xfrm>
            <a:off x="533400" y="590550"/>
            <a:ext cx="6781800" cy="3989294"/>
          </a:xfrm>
          <a:prstGeom prst="rect">
            <a:avLst/>
          </a:prstGeom>
        </p:spPr>
      </p:pic>
      <p:sp>
        <p:nvSpPr>
          <p:cNvPr id="6" name="TextBox 5">
            <a:extLst>
              <a:ext uri="{FF2B5EF4-FFF2-40B4-BE49-F238E27FC236}">
                <a16:creationId xmlns:a16="http://schemas.microsoft.com/office/drawing/2014/main" id="{FF737B90-8304-C7DA-117F-8797665668E4}"/>
              </a:ext>
            </a:extLst>
          </p:cNvPr>
          <p:cNvSpPr txBox="1"/>
          <p:nvPr/>
        </p:nvSpPr>
        <p:spPr>
          <a:xfrm>
            <a:off x="2895600" y="459725"/>
            <a:ext cx="5281654" cy="276999"/>
          </a:xfrm>
          <a:prstGeom prst="rect">
            <a:avLst/>
          </a:prstGeom>
          <a:noFill/>
        </p:spPr>
        <p:txBody>
          <a:bodyPr wrap="square">
            <a:spAutoFit/>
          </a:bodyPr>
          <a:lstStyle/>
          <a:p>
            <a:r>
              <a:rPr lang="en-US" sz="1200" dirty="0"/>
              <a:t>https://</a:t>
            </a:r>
            <a:r>
              <a:rPr lang="en-US" sz="1200" dirty="0" err="1"/>
              <a:t>datascientest.com</a:t>
            </a:r>
            <a:r>
              <a:rPr lang="en-US" sz="1200" dirty="0"/>
              <a:t>/</a:t>
            </a:r>
            <a:r>
              <a:rPr lang="en-US" sz="1200" dirty="0" err="1"/>
              <a:t>en</a:t>
            </a:r>
            <a:r>
              <a:rPr lang="en-US" sz="1200" dirty="0"/>
              <a:t>/</a:t>
            </a:r>
            <a:r>
              <a:rPr lang="en-US" sz="1200" dirty="0" err="1"/>
              <a:t>api</a:t>
            </a:r>
            <a:r>
              <a:rPr lang="en-US" sz="1200" dirty="0"/>
              <a:t>-gateway-how-it-works-and-its-advantages</a:t>
            </a:r>
          </a:p>
        </p:txBody>
      </p:sp>
    </p:spTree>
    <p:extLst>
      <p:ext uri="{BB962C8B-B14F-4D97-AF65-F5344CB8AC3E}">
        <p14:creationId xmlns:p14="http://schemas.microsoft.com/office/powerpoint/2010/main" val="259255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E765-108E-B988-9848-22AE2762DB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F99C87-A79B-575A-F20A-A4AB19E30FE3}"/>
              </a:ext>
            </a:extLst>
          </p:cNvPr>
          <p:cNvSpPr>
            <a:spLocks noGrp="1"/>
          </p:cNvSpPr>
          <p:nvPr>
            <p:ph type="title"/>
          </p:nvPr>
        </p:nvSpPr>
        <p:spPr/>
        <p:txBody>
          <a:bodyPr/>
          <a:lstStyle/>
          <a:p>
            <a:r>
              <a:rPr lang="en-US" dirty="0"/>
              <a:t>API Gateway Benefits</a:t>
            </a:r>
          </a:p>
        </p:txBody>
      </p:sp>
      <p:pic>
        <p:nvPicPr>
          <p:cNvPr id="2" name="Picture 1">
            <a:extLst>
              <a:ext uri="{FF2B5EF4-FFF2-40B4-BE49-F238E27FC236}">
                <a16:creationId xmlns:a16="http://schemas.microsoft.com/office/drawing/2014/main" id="{B17A4494-544E-EC1D-70EF-A3779B7EF02B}"/>
              </a:ext>
            </a:extLst>
          </p:cNvPr>
          <p:cNvPicPr>
            <a:picLocks noChangeAspect="1"/>
          </p:cNvPicPr>
          <p:nvPr/>
        </p:nvPicPr>
        <p:blipFill>
          <a:blip r:embed="rId2"/>
          <a:stretch>
            <a:fillRect/>
          </a:stretch>
        </p:blipFill>
        <p:spPr>
          <a:xfrm>
            <a:off x="1143000" y="444318"/>
            <a:ext cx="5659032" cy="4184831"/>
          </a:xfrm>
          <a:prstGeom prst="rect">
            <a:avLst/>
          </a:prstGeom>
        </p:spPr>
      </p:pic>
    </p:spTree>
    <p:extLst>
      <p:ext uri="{BB962C8B-B14F-4D97-AF65-F5344CB8AC3E}">
        <p14:creationId xmlns:p14="http://schemas.microsoft.com/office/powerpoint/2010/main" val="1617708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0AA56-18A7-6B9C-DFA9-D35EB6C18D8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37FDCFE-F2A6-5CA0-A393-B097EFCBFF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089E19F-3A26-7FD3-A3D8-FA980E5E353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916D95C-A8E9-AEF7-AA8A-0BF1DC4CD1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C323AE8-C190-4C61-9B27-D92C35A526C0}"/>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Overall Architecture</a:t>
            </a:r>
          </a:p>
        </p:txBody>
      </p:sp>
      <p:sp>
        <p:nvSpPr>
          <p:cNvPr id="8" name="TextBox 9">
            <a:extLst>
              <a:ext uri="{FF2B5EF4-FFF2-40B4-BE49-F238E27FC236}">
                <a16:creationId xmlns:a16="http://schemas.microsoft.com/office/drawing/2014/main" id="{CB3B9F87-FF2D-0C4A-70D9-5528D4DAEE5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W4153-F24-11-FaaS-EDA-GW-GraphQL-Kubernetes</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279045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86FA1-6B50-E16A-32F0-06E147B3E140}"/>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6E0C28D-2878-9C32-97F1-778273C4A25D}"/>
              </a:ext>
            </a:extLst>
          </p:cNvPr>
          <p:cNvSpPr>
            <a:spLocks noGrp="1"/>
          </p:cNvSpPr>
          <p:nvPr>
            <p:ph idx="1"/>
          </p:nvPr>
        </p:nvSpPr>
        <p:spPr>
          <a:xfrm>
            <a:off x="152400" y="590550"/>
            <a:ext cx="4495800" cy="4038600"/>
          </a:xfrm>
        </p:spPr>
        <p:txBody>
          <a:bodyPr/>
          <a:lstStyle/>
          <a:p>
            <a:r>
              <a:rPr lang="en-US" sz="1600" dirty="0"/>
              <a:t>API Gateway</a:t>
            </a:r>
          </a:p>
          <a:p>
            <a:pPr lvl="1"/>
            <a:r>
              <a:rPr lang="en-US" sz="1400" dirty="0"/>
              <a:t>Enforces login</a:t>
            </a:r>
          </a:p>
          <a:p>
            <a:pPr lvl="1"/>
            <a:r>
              <a:rPr lang="en-US" sz="1400" dirty="0"/>
              <a:t>Generates observability scope</a:t>
            </a:r>
          </a:p>
          <a:p>
            <a:pPr lvl="1"/>
            <a:r>
              <a:rPr lang="en-US" sz="1400" dirty="0"/>
              <a:t>Updates tokens returned to client</a:t>
            </a:r>
          </a:p>
          <a:p>
            <a:r>
              <a:rPr lang="en-US" sz="1600" dirty="0"/>
              <a:t>Authorization:</a:t>
            </a:r>
          </a:p>
          <a:p>
            <a:pPr lvl="1"/>
            <a:r>
              <a:rPr lang="en-US" sz="1400" dirty="0"/>
              <a:t>Permissions and scopes generates</a:t>
            </a:r>
            <a:br>
              <a:rPr lang="en-US" sz="1400" dirty="0"/>
            </a:br>
            <a:r>
              <a:rPr lang="en-US" sz="1400" dirty="0"/>
              <a:t>a signed JWT token with claims.</a:t>
            </a:r>
          </a:p>
          <a:p>
            <a:pPr lvl="1"/>
            <a:r>
              <a:rPr lang="en-US" sz="1400" dirty="0"/>
              <a:t>Each microservice authorizes request</a:t>
            </a:r>
            <a:br>
              <a:rPr lang="en-US" sz="1400" dirty="0"/>
            </a:br>
            <a:r>
              <a:rPr lang="en-US" sz="1400" dirty="0"/>
              <a:t>based on JWT, URL, … …</a:t>
            </a:r>
          </a:p>
          <a:p>
            <a:r>
              <a:rPr lang="en-US" sz="1600" dirty="0"/>
              <a:t>All microservices:</a:t>
            </a:r>
          </a:p>
          <a:p>
            <a:pPr lvl="1"/>
            <a:r>
              <a:rPr lang="en-US" sz="1400" dirty="0"/>
              <a:t>Check authorization in middleware</a:t>
            </a:r>
          </a:p>
          <a:p>
            <a:pPr lvl="1"/>
            <a:r>
              <a:rPr lang="en-US" sz="1400" dirty="0"/>
              <a:t>Log before/after in middleware</a:t>
            </a:r>
          </a:p>
          <a:p>
            <a:pPr lvl="1"/>
            <a:r>
              <a:rPr lang="en-US" sz="1400" dirty="0"/>
              <a:t>Generate “update event” on PUT/POST/DELETE</a:t>
            </a:r>
          </a:p>
          <a:p>
            <a:r>
              <a:rPr lang="en-US" sz="1600" dirty="0"/>
              <a:t>Pub/Sub for: </a:t>
            </a:r>
            <a:r>
              <a:rPr lang="en-US" sz="1400" dirty="0"/>
              <a:t>CQRS, Discord/Slack, Webhook/Slack</a:t>
            </a:r>
          </a:p>
          <a:p>
            <a:r>
              <a:rPr lang="en-US" sz="1600" dirty="0" err="1"/>
              <a:t>GraphQL</a:t>
            </a:r>
            <a:endParaRPr lang="en-US" sz="1600" dirty="0"/>
          </a:p>
          <a:p>
            <a:pPr lvl="1"/>
            <a:endParaRPr lang="en-US" sz="1400" dirty="0"/>
          </a:p>
          <a:p>
            <a:endParaRPr lang="en-US" sz="1600" dirty="0"/>
          </a:p>
        </p:txBody>
      </p:sp>
      <p:sp>
        <p:nvSpPr>
          <p:cNvPr id="3" name="Title 2">
            <a:extLst>
              <a:ext uri="{FF2B5EF4-FFF2-40B4-BE49-F238E27FC236}">
                <a16:creationId xmlns:a16="http://schemas.microsoft.com/office/drawing/2014/main" id="{32A0D543-1002-D802-CFF1-6589CDADB432}"/>
              </a:ext>
            </a:extLst>
          </p:cNvPr>
          <p:cNvSpPr>
            <a:spLocks noGrp="1"/>
          </p:cNvSpPr>
          <p:nvPr>
            <p:ph type="title"/>
          </p:nvPr>
        </p:nvSpPr>
        <p:spPr/>
        <p:txBody>
          <a:bodyPr/>
          <a:lstStyle/>
          <a:p>
            <a:r>
              <a:rPr lang="en-US" dirty="0"/>
              <a:t>Overall Architecture</a:t>
            </a:r>
          </a:p>
        </p:txBody>
      </p:sp>
      <p:pic>
        <p:nvPicPr>
          <p:cNvPr id="8" name="Picture 7">
            <a:extLst>
              <a:ext uri="{FF2B5EF4-FFF2-40B4-BE49-F238E27FC236}">
                <a16:creationId xmlns:a16="http://schemas.microsoft.com/office/drawing/2014/main" id="{884B9883-2F61-28E7-B292-4210588627C5}"/>
              </a:ext>
            </a:extLst>
          </p:cNvPr>
          <p:cNvPicPr>
            <a:picLocks noChangeAspect="1"/>
          </p:cNvPicPr>
          <p:nvPr/>
        </p:nvPicPr>
        <p:blipFill>
          <a:blip r:embed="rId2"/>
          <a:stretch>
            <a:fillRect/>
          </a:stretch>
        </p:blipFill>
        <p:spPr>
          <a:xfrm>
            <a:off x="4618476" y="590550"/>
            <a:ext cx="4354286" cy="3657600"/>
          </a:xfrm>
          <a:prstGeom prst="rect">
            <a:avLst/>
          </a:prstGeom>
        </p:spPr>
      </p:pic>
    </p:spTree>
    <p:extLst>
      <p:ext uri="{BB962C8B-B14F-4D97-AF65-F5344CB8AC3E}">
        <p14:creationId xmlns:p14="http://schemas.microsoft.com/office/powerpoint/2010/main" val="66297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4FEF6-4E2A-5568-91BF-5E1690DF8910}"/>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056D9A65-0E85-DBF8-17D1-83D6001B96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D024FDE-028E-4333-B44E-8E4900B4E12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74022466-9128-6B41-DA51-6446287E68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0E326A7-45B3-BF0D-6A3E-21B48E645F33}"/>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Interesting Ed Question</a:t>
            </a:r>
          </a:p>
        </p:txBody>
      </p:sp>
      <p:sp>
        <p:nvSpPr>
          <p:cNvPr id="8" name="TextBox 9">
            <a:extLst>
              <a:ext uri="{FF2B5EF4-FFF2-40B4-BE49-F238E27FC236}">
                <a16:creationId xmlns:a16="http://schemas.microsoft.com/office/drawing/2014/main" id="{C3FD23F5-23A9-133D-457D-F46395F0870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W4153-F24-11-FaaS-EDA-GW-GraphQL-Kubernetes</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77853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ED1CE-9AA4-7BC9-EFAD-7E6A54E79500}"/>
              </a:ext>
            </a:extLst>
          </p:cNvPr>
          <p:cNvSpPr>
            <a:spLocks noGrp="1"/>
          </p:cNvSpPr>
          <p:nvPr>
            <p:ph type="title"/>
          </p:nvPr>
        </p:nvSpPr>
        <p:spPr/>
        <p:txBody>
          <a:bodyPr/>
          <a:lstStyle/>
          <a:p>
            <a:r>
              <a:rPr lang="en-US" dirty="0"/>
              <a:t>Interesting Ed Question</a:t>
            </a:r>
          </a:p>
        </p:txBody>
      </p:sp>
      <p:pic>
        <p:nvPicPr>
          <p:cNvPr id="6" name="Picture 5">
            <a:extLst>
              <a:ext uri="{FF2B5EF4-FFF2-40B4-BE49-F238E27FC236}">
                <a16:creationId xmlns:a16="http://schemas.microsoft.com/office/drawing/2014/main" id="{3B958369-74E9-49BF-7B67-B3AF8CD4551F}"/>
              </a:ext>
            </a:extLst>
          </p:cNvPr>
          <p:cNvPicPr>
            <a:picLocks noChangeAspect="1"/>
          </p:cNvPicPr>
          <p:nvPr/>
        </p:nvPicPr>
        <p:blipFill>
          <a:blip r:embed="rId2"/>
          <a:stretch>
            <a:fillRect/>
          </a:stretch>
        </p:blipFill>
        <p:spPr>
          <a:xfrm>
            <a:off x="685800" y="507917"/>
            <a:ext cx="7391400" cy="4127665"/>
          </a:xfrm>
          <a:prstGeom prst="rect">
            <a:avLst/>
          </a:prstGeom>
        </p:spPr>
      </p:pic>
    </p:spTree>
    <p:extLst>
      <p:ext uri="{BB962C8B-B14F-4D97-AF65-F5344CB8AC3E}">
        <p14:creationId xmlns:p14="http://schemas.microsoft.com/office/powerpoint/2010/main" val="19190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2D7E38-F8D9-2C4D-A388-FD53C3AEA677}"/>
              </a:ext>
            </a:extLst>
          </p:cNvPr>
          <p:cNvPicPr>
            <a:picLocks noChangeAspect="1"/>
          </p:cNvPicPr>
          <p:nvPr/>
        </p:nvPicPr>
        <p:blipFill>
          <a:blip r:embed="rId2"/>
          <a:stretch>
            <a:fillRect/>
          </a:stretch>
        </p:blipFill>
        <p:spPr>
          <a:xfrm>
            <a:off x="4038600" y="444319"/>
            <a:ext cx="4978400" cy="3467100"/>
          </a:xfrm>
          <a:prstGeom prst="rect">
            <a:avLst/>
          </a:prstGeom>
        </p:spPr>
      </p:pic>
      <p:sp>
        <p:nvSpPr>
          <p:cNvPr id="5" name="Content Placeholder 4">
            <a:extLst>
              <a:ext uri="{FF2B5EF4-FFF2-40B4-BE49-F238E27FC236}">
                <a16:creationId xmlns:a16="http://schemas.microsoft.com/office/drawing/2014/main" id="{509C17EC-47AD-4EC8-06CB-156DE9C27DEB}"/>
              </a:ext>
            </a:extLst>
          </p:cNvPr>
          <p:cNvSpPr>
            <a:spLocks noGrp="1"/>
          </p:cNvSpPr>
          <p:nvPr>
            <p:ph idx="1"/>
          </p:nvPr>
        </p:nvSpPr>
        <p:spPr/>
        <p:txBody>
          <a:bodyPr/>
          <a:lstStyle/>
          <a:p>
            <a:r>
              <a:rPr lang="en-US" sz="1600" dirty="0"/>
              <a:t>My example application uses:</a:t>
            </a:r>
          </a:p>
          <a:p>
            <a:pPr lvl="1"/>
            <a:r>
              <a:rPr lang="en-US" sz="1400" dirty="0" err="1"/>
              <a:t>CourseWorks</a:t>
            </a:r>
            <a:endParaRPr lang="en-US" sz="1400" dirty="0"/>
          </a:p>
          <a:p>
            <a:pPr lvl="1"/>
            <a:r>
              <a:rPr lang="en-US" sz="1400" dirty="0"/>
              <a:t>An address verification API</a:t>
            </a:r>
          </a:p>
          <a:p>
            <a:pPr lvl="2"/>
            <a:r>
              <a:rPr lang="en-US" sz="1200" dirty="0" err="1"/>
              <a:t>SmartyStreets</a:t>
            </a:r>
            <a:endParaRPr lang="en-US" sz="1200" dirty="0"/>
          </a:p>
          <a:p>
            <a:pPr lvl="2"/>
            <a:r>
              <a:rPr lang="en-US" sz="1200" dirty="0"/>
              <a:t>Google</a:t>
            </a:r>
          </a:p>
          <a:p>
            <a:r>
              <a:rPr lang="en-US" sz="1600" dirty="0"/>
              <a:t>In general, “always” access the API is not</a:t>
            </a:r>
            <a:br>
              <a:rPr lang="en-US" sz="1600" dirty="0"/>
            </a:br>
            <a:r>
              <a:rPr lang="en-US" sz="1600" dirty="0"/>
              <a:t>the best practice:</a:t>
            </a:r>
          </a:p>
          <a:p>
            <a:pPr lvl="1"/>
            <a:r>
              <a:rPr lang="en-US" sz="1400" dirty="0"/>
              <a:t>Performance, reliability, … …</a:t>
            </a:r>
          </a:p>
          <a:p>
            <a:pPr lvl="1"/>
            <a:r>
              <a:rPr lang="en-US" sz="1400" dirty="0"/>
              <a:t>API usage costs</a:t>
            </a:r>
          </a:p>
          <a:p>
            <a:r>
              <a:rPr lang="en-US" sz="1600" dirty="0"/>
              <a:t>I typically implement some form of caching and</a:t>
            </a:r>
            <a:br>
              <a:rPr lang="en-US" sz="1600" dirty="0"/>
            </a:br>
            <a:r>
              <a:rPr lang="en-US" sz="1600" dirty="0"/>
              <a:t>verification based on knowledge of the domain.</a:t>
            </a:r>
          </a:p>
          <a:p>
            <a:pPr lvl="1"/>
            <a:r>
              <a:rPr lang="en-US" sz="1400" dirty="0"/>
              <a:t>Validate on an update</a:t>
            </a:r>
          </a:p>
          <a:p>
            <a:pPr lvl="1"/>
            <a:r>
              <a:rPr lang="en-US" sz="1400" dirty="0"/>
              <a:t>Refresh of read when cache entry is older then … …</a:t>
            </a:r>
          </a:p>
          <a:p>
            <a:r>
              <a:rPr lang="en-US" sz="1600" dirty="0"/>
              <a:t>Some application support subscribing to change notification events.</a:t>
            </a:r>
          </a:p>
        </p:txBody>
      </p:sp>
      <p:sp>
        <p:nvSpPr>
          <p:cNvPr id="3" name="Title 2">
            <a:extLst>
              <a:ext uri="{FF2B5EF4-FFF2-40B4-BE49-F238E27FC236}">
                <a16:creationId xmlns:a16="http://schemas.microsoft.com/office/drawing/2014/main" id="{DAE66F05-C6D5-88AA-ABC6-8E23CB878469}"/>
              </a:ext>
            </a:extLst>
          </p:cNvPr>
          <p:cNvSpPr>
            <a:spLocks noGrp="1"/>
          </p:cNvSpPr>
          <p:nvPr>
            <p:ph type="title"/>
          </p:nvPr>
        </p:nvSpPr>
        <p:spPr/>
        <p:txBody>
          <a:bodyPr/>
          <a:lstStyle/>
          <a:p>
            <a:r>
              <a:rPr lang="en-US" dirty="0"/>
              <a:t>My Examples</a:t>
            </a:r>
          </a:p>
        </p:txBody>
      </p:sp>
    </p:spTree>
    <p:extLst>
      <p:ext uri="{BB962C8B-B14F-4D97-AF65-F5344CB8AC3E}">
        <p14:creationId xmlns:p14="http://schemas.microsoft.com/office/powerpoint/2010/main" val="56555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ADF63-6A89-C957-6339-CA441B554370}"/>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8D267D0C-E269-B972-0983-ABDAA9AD5D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C1375B4-7F6C-6515-E189-CCFAC72E9CE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9A94D63-0D35-7F2C-BE28-89C84F3F5E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73F631B-0E0B-EE9E-3698-9FDA284DC61D}"/>
              </a:ext>
            </a:extLst>
          </p:cNvPr>
          <p:cNvSpPr txBox="1">
            <a:spLocks noChangeArrowheads="1"/>
          </p:cNvSpPr>
          <p:nvPr/>
        </p:nvSpPr>
        <p:spPr bwMode="auto">
          <a:xfrm>
            <a:off x="0" y="1802309"/>
            <a:ext cx="91440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Implementing and Deploying</a:t>
            </a:r>
            <a:br>
              <a:rPr lang="en-US" altLang="en-US" sz="4400" i="1" dirty="0">
                <a:solidFill>
                  <a:schemeClr val="bg1"/>
                </a:solidFill>
              </a:rPr>
            </a:br>
            <a:r>
              <a:rPr lang="en-US" altLang="en-US" sz="4400" i="1" dirty="0">
                <a:solidFill>
                  <a:schemeClr val="bg1"/>
                </a:solidFill>
              </a:rPr>
              <a:t>Microservices</a:t>
            </a:r>
          </a:p>
        </p:txBody>
      </p:sp>
      <p:sp>
        <p:nvSpPr>
          <p:cNvPr id="8" name="TextBox 9">
            <a:extLst>
              <a:ext uri="{FF2B5EF4-FFF2-40B4-BE49-F238E27FC236}">
                <a16:creationId xmlns:a16="http://schemas.microsoft.com/office/drawing/2014/main" id="{2CE1092B-C9A5-6320-EB3E-4AB3CEDD417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W4153-F24-11-FaaS-EDA-GW-GraphQL-Kubernetes</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661987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9452A-2107-EFFA-2B07-60B25454D7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743A32-BA62-22D1-0731-B94256962735}"/>
              </a:ext>
            </a:extLst>
          </p:cNvPr>
          <p:cNvSpPr>
            <a:spLocks noGrp="1"/>
          </p:cNvSpPr>
          <p:nvPr>
            <p:ph type="title"/>
          </p:nvPr>
        </p:nvSpPr>
        <p:spPr/>
        <p:txBody>
          <a:bodyPr/>
          <a:lstStyle/>
          <a:p>
            <a:r>
              <a:rPr lang="en-US" dirty="0"/>
              <a:t>Cloud Layers</a:t>
            </a:r>
          </a:p>
        </p:txBody>
      </p:sp>
      <p:pic>
        <p:nvPicPr>
          <p:cNvPr id="2050" name="Picture 2" descr="Cloud Deployment Spectrum: On-prem vs IaaS vs CaaS vs PaaS vs FaaS vs SaaS, and what is serverless among these">
            <a:extLst>
              <a:ext uri="{FF2B5EF4-FFF2-40B4-BE49-F238E27FC236}">
                <a16:creationId xmlns:a16="http://schemas.microsoft.com/office/drawing/2014/main" id="{0C5D2ED1-C020-06D6-988B-6A8749438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0069"/>
            <a:ext cx="7188199"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0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53BEBB-ED95-585B-B667-3C01950F9910}"/>
              </a:ext>
            </a:extLst>
          </p:cNvPr>
          <p:cNvPicPr>
            <a:picLocks noChangeAspect="1"/>
          </p:cNvPicPr>
          <p:nvPr/>
        </p:nvPicPr>
        <p:blipFill>
          <a:blip r:embed="rId2"/>
          <a:stretch>
            <a:fillRect/>
          </a:stretch>
        </p:blipFill>
        <p:spPr>
          <a:xfrm>
            <a:off x="3309257" y="819150"/>
            <a:ext cx="5834743" cy="3403600"/>
          </a:xfrm>
          <a:prstGeom prst="rect">
            <a:avLst/>
          </a:prstGeom>
        </p:spPr>
      </p:pic>
      <p:sp>
        <p:nvSpPr>
          <p:cNvPr id="6" name="Content Placeholder 5">
            <a:extLst>
              <a:ext uri="{FF2B5EF4-FFF2-40B4-BE49-F238E27FC236}">
                <a16:creationId xmlns:a16="http://schemas.microsoft.com/office/drawing/2014/main" id="{0F32B6FA-B64D-82DE-4416-BEC97519B9D8}"/>
              </a:ext>
            </a:extLst>
          </p:cNvPr>
          <p:cNvSpPr>
            <a:spLocks noGrp="1"/>
          </p:cNvSpPr>
          <p:nvPr>
            <p:ph idx="1"/>
          </p:nvPr>
        </p:nvSpPr>
        <p:spPr>
          <a:xfrm>
            <a:off x="152400" y="590550"/>
            <a:ext cx="4267200" cy="4038600"/>
          </a:xfrm>
        </p:spPr>
        <p:txBody>
          <a:bodyPr/>
          <a:lstStyle/>
          <a:p>
            <a:r>
              <a:rPr lang="en-US" sz="1600" dirty="0"/>
              <a:t>There are several approaches or</a:t>
            </a:r>
            <a:br>
              <a:rPr lang="en-US" sz="1600" dirty="0"/>
            </a:br>
            <a:r>
              <a:rPr lang="en-US" sz="1600" dirty="0"/>
              <a:t>models for implementing microservice</a:t>
            </a:r>
            <a:br>
              <a:rPr lang="en-US" sz="1600" dirty="0"/>
            </a:br>
            <a:r>
              <a:rPr lang="en-US" sz="1600" dirty="0"/>
              <a:t>“application” logic.</a:t>
            </a:r>
          </a:p>
          <a:p>
            <a:pPr lvl="1"/>
            <a:r>
              <a:rPr lang="en-US" sz="1400" dirty="0"/>
              <a:t>“Code” in a language like Go, Python, …</a:t>
            </a:r>
            <a:br>
              <a:rPr lang="en-US" sz="1400" dirty="0"/>
            </a:br>
            <a:r>
              <a:rPr lang="en-US" sz="1400" dirty="0"/>
              <a:t>is the most common.</a:t>
            </a:r>
          </a:p>
          <a:p>
            <a:pPr lvl="1"/>
            <a:r>
              <a:rPr lang="en-US" sz="1400" dirty="0"/>
              <a:t>There are other, specialized, more abstract domain specific languages, e.g.</a:t>
            </a:r>
          </a:p>
          <a:p>
            <a:pPr lvl="2"/>
            <a:r>
              <a:rPr lang="en-US" sz="1200" dirty="0"/>
              <a:t>Step Functions/State Machines</a:t>
            </a:r>
          </a:p>
          <a:p>
            <a:pPr lvl="2"/>
            <a:r>
              <a:rPr lang="en-US" sz="1200" dirty="0"/>
              <a:t>Workflows</a:t>
            </a:r>
          </a:p>
          <a:p>
            <a:pPr lvl="2"/>
            <a:r>
              <a:rPr lang="en-US" sz="1200" dirty="0"/>
              <a:t>Data flows</a:t>
            </a:r>
          </a:p>
          <a:p>
            <a:pPr lvl="2"/>
            <a:r>
              <a:rPr lang="en-US" sz="1200" dirty="0"/>
              <a:t>… …</a:t>
            </a:r>
          </a:p>
          <a:p>
            <a:r>
              <a:rPr lang="en-US" sz="1600" dirty="0"/>
              <a:t>A deployed microservice has</a:t>
            </a:r>
            <a:br>
              <a:rPr lang="en-US" sz="1600" dirty="0"/>
            </a:br>
            <a:r>
              <a:rPr lang="en-US" sz="1600" dirty="0"/>
              <a:t>three logical layers of functions:</a:t>
            </a:r>
          </a:p>
          <a:p>
            <a:pPr lvl="1"/>
            <a:r>
              <a:rPr lang="en-US" sz="1400" dirty="0"/>
              <a:t>Deployment shell functions.</a:t>
            </a:r>
          </a:p>
          <a:p>
            <a:pPr lvl="1"/>
            <a:r>
              <a:rPr lang="en-US" sz="1400" dirty="0"/>
              <a:t>Application framework functions</a:t>
            </a:r>
          </a:p>
          <a:p>
            <a:pPr lvl="1"/>
            <a:r>
              <a:rPr lang="en-US" sz="1400" dirty="0"/>
              <a:t>Application logic</a:t>
            </a:r>
          </a:p>
        </p:txBody>
      </p:sp>
      <p:sp>
        <p:nvSpPr>
          <p:cNvPr id="3" name="Title 2">
            <a:extLst>
              <a:ext uri="{FF2B5EF4-FFF2-40B4-BE49-F238E27FC236}">
                <a16:creationId xmlns:a16="http://schemas.microsoft.com/office/drawing/2014/main" id="{3DBD216F-4248-73DB-6FB4-973197B7B6A3}"/>
              </a:ext>
            </a:extLst>
          </p:cNvPr>
          <p:cNvSpPr>
            <a:spLocks noGrp="1"/>
          </p:cNvSpPr>
          <p:nvPr>
            <p:ph type="title"/>
          </p:nvPr>
        </p:nvSpPr>
        <p:spPr/>
        <p:txBody>
          <a:bodyPr/>
          <a:lstStyle/>
          <a:p>
            <a:r>
              <a:rPr lang="en-US" dirty="0"/>
              <a:t>Implementing and Deploying Microservices</a:t>
            </a:r>
          </a:p>
        </p:txBody>
      </p:sp>
      <p:sp>
        <p:nvSpPr>
          <p:cNvPr id="7" name="TextBox 6">
            <a:extLst>
              <a:ext uri="{FF2B5EF4-FFF2-40B4-BE49-F238E27FC236}">
                <a16:creationId xmlns:a16="http://schemas.microsoft.com/office/drawing/2014/main" id="{F53D6E67-95A7-7A71-7D6D-9177CA079F55}"/>
              </a:ext>
            </a:extLst>
          </p:cNvPr>
          <p:cNvSpPr txBox="1"/>
          <p:nvPr/>
        </p:nvSpPr>
        <p:spPr>
          <a:xfrm>
            <a:off x="3652482" y="4222750"/>
            <a:ext cx="2086212" cy="523220"/>
          </a:xfrm>
          <a:prstGeom prst="rect">
            <a:avLst/>
          </a:prstGeom>
          <a:noFill/>
        </p:spPr>
        <p:txBody>
          <a:bodyPr wrap="none" rtlCol="0">
            <a:spAutoFit/>
          </a:bodyPr>
          <a:lstStyle/>
          <a:p>
            <a:r>
              <a:rPr lang="en-US" sz="1400" dirty="0">
                <a:solidFill>
                  <a:srgbClr val="FF0000"/>
                </a:solidFill>
              </a:rPr>
              <a:t>For example,</a:t>
            </a:r>
            <a:br>
              <a:rPr lang="en-US" sz="1400" dirty="0">
                <a:solidFill>
                  <a:srgbClr val="FF0000"/>
                </a:solidFill>
              </a:rPr>
            </a:br>
            <a:r>
              <a:rPr lang="en-US" sz="1400" dirty="0">
                <a:solidFill>
                  <a:srgbClr val="FF0000"/>
                </a:solidFill>
              </a:rPr>
              <a:t>Elastic Kubernetes Service</a:t>
            </a:r>
          </a:p>
        </p:txBody>
      </p:sp>
      <p:sp>
        <p:nvSpPr>
          <p:cNvPr id="8" name="Rectangle 7">
            <a:extLst>
              <a:ext uri="{FF2B5EF4-FFF2-40B4-BE49-F238E27FC236}">
                <a16:creationId xmlns:a16="http://schemas.microsoft.com/office/drawing/2014/main" id="{B97D43AF-35E6-EDA8-8B3A-4CDB8156A639}"/>
              </a:ext>
            </a:extLst>
          </p:cNvPr>
          <p:cNvSpPr/>
          <p:nvPr/>
        </p:nvSpPr>
        <p:spPr>
          <a:xfrm>
            <a:off x="3678324" y="3843783"/>
            <a:ext cx="665076" cy="355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6209A2-40A5-0AEE-93F7-C5A55B2379F9}"/>
              </a:ext>
            </a:extLst>
          </p:cNvPr>
          <p:cNvSpPr/>
          <p:nvPr/>
        </p:nvSpPr>
        <p:spPr>
          <a:xfrm>
            <a:off x="4788667" y="3862502"/>
            <a:ext cx="665076" cy="355600"/>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0C0"/>
              </a:solidFill>
            </a:endParaRPr>
          </a:p>
        </p:txBody>
      </p:sp>
      <p:sp>
        <p:nvSpPr>
          <p:cNvPr id="10" name="TextBox 9">
            <a:extLst>
              <a:ext uri="{FF2B5EF4-FFF2-40B4-BE49-F238E27FC236}">
                <a16:creationId xmlns:a16="http://schemas.microsoft.com/office/drawing/2014/main" id="{4470E502-6D61-F795-277C-63740184E85C}"/>
              </a:ext>
            </a:extLst>
          </p:cNvPr>
          <p:cNvSpPr txBox="1"/>
          <p:nvPr/>
        </p:nvSpPr>
        <p:spPr>
          <a:xfrm>
            <a:off x="5638800" y="3925789"/>
            <a:ext cx="2677336" cy="523220"/>
          </a:xfrm>
          <a:prstGeom prst="rect">
            <a:avLst/>
          </a:prstGeom>
          <a:noFill/>
        </p:spPr>
        <p:txBody>
          <a:bodyPr wrap="none" rtlCol="0">
            <a:spAutoFit/>
          </a:bodyPr>
          <a:lstStyle/>
          <a:p>
            <a:r>
              <a:rPr lang="en-US" sz="1400" dirty="0">
                <a:solidFill>
                  <a:srgbClr val="0070C0"/>
                </a:solidFill>
              </a:rPr>
              <a:t>Cloud Provider Managed</a:t>
            </a:r>
            <a:br>
              <a:rPr lang="en-US" sz="1400" dirty="0">
                <a:solidFill>
                  <a:srgbClr val="0070C0"/>
                </a:solidFill>
              </a:rPr>
            </a:br>
            <a:r>
              <a:rPr lang="en-US" sz="1400" dirty="0">
                <a:solidFill>
                  <a:srgbClr val="0070C0"/>
                </a:solidFill>
              </a:rPr>
              <a:t>based on policies and parameters.</a:t>
            </a:r>
          </a:p>
        </p:txBody>
      </p:sp>
    </p:spTree>
    <p:extLst>
      <p:ext uri="{BB962C8B-B14F-4D97-AF65-F5344CB8AC3E}">
        <p14:creationId xmlns:p14="http://schemas.microsoft.com/office/powerpoint/2010/main" val="1579829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138941</TotalTime>
  <Words>1897</Words>
  <Application>Microsoft Macintosh PowerPoint</Application>
  <PresentationFormat>On-screen Show (16:9)</PresentationFormat>
  <Paragraphs>246</Paragraphs>
  <Slides>35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Century Schoolbook</vt:lpstr>
      <vt:lpstr>Helvetica Neue</vt:lpstr>
      <vt:lpstr>Helvetica Neue Light</vt:lpstr>
      <vt:lpstr>Museo For Dell</vt:lpstr>
      <vt:lpstr>Museo Sans For Dell</vt:lpstr>
      <vt:lpstr>Wingdings</vt:lpstr>
      <vt:lpstr>Office Theme</vt:lpstr>
      <vt:lpstr>PowerPoint Presentation</vt:lpstr>
      <vt:lpstr>PowerPoint Presentation</vt:lpstr>
      <vt:lpstr>Contents</vt:lpstr>
      <vt:lpstr>PowerPoint Presentation</vt:lpstr>
      <vt:lpstr>Interesting Ed Question</vt:lpstr>
      <vt:lpstr>My Examples</vt:lpstr>
      <vt:lpstr>PowerPoint Presentation</vt:lpstr>
      <vt:lpstr>Cloud Layers</vt:lpstr>
      <vt:lpstr>Implementing and Deploying Microservices</vt:lpstr>
      <vt:lpstr>Implementing and Deploying Microservices</vt:lpstr>
      <vt:lpstr>Higher Layer Languages</vt:lpstr>
      <vt:lpstr>PowerPoint Presentation</vt:lpstr>
      <vt:lpstr>Computer Models</vt:lpstr>
      <vt:lpstr>Serverless and Function-as-a-Service</vt:lpstr>
      <vt:lpstr>What is Serverless Good/Not Good For ... ...</vt:lpstr>
      <vt:lpstr>What triggers code execution?</vt:lpstr>
      <vt:lpstr>(Some) Current Platforms for Serverless</vt:lpstr>
      <vt:lpstr>Google Cloud Function Example</vt:lpstr>
      <vt:lpstr>PowerPoint Presentation</vt:lpstr>
      <vt:lpstr>Behavioral Composition</vt:lpstr>
      <vt:lpstr>Composite Microservice Logic</vt:lpstr>
      <vt:lpstr>Concepts</vt:lpstr>
      <vt:lpstr>In Code: Composition and Asynchronous Method Invocation</vt:lpstr>
      <vt:lpstr>In Code: Service Orchestration/Composition</vt:lpstr>
      <vt:lpstr>Service Orchestration</vt:lpstr>
      <vt:lpstr>Choreography</vt:lpstr>
      <vt:lpstr>Google Pub Sub</vt:lpstr>
      <vt:lpstr>Show Examples</vt:lpstr>
      <vt:lpstr>PowerPoint Presentation</vt:lpstr>
      <vt:lpstr>Terms</vt:lpstr>
      <vt:lpstr>PowerPoint Presentation</vt:lpstr>
      <vt:lpstr>API Gateway</vt:lpstr>
      <vt:lpstr>API Gateway Benefits</vt:lpstr>
      <vt:lpstr>PowerPoint Presentation</vt:lpstr>
      <vt:lpstr>Overall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655</cp:revision>
  <cp:lastPrinted>2018-11-15T21:01:50Z</cp:lastPrinted>
  <dcterms:created xsi:type="dcterms:W3CDTF">2010-04-12T23:12:02Z</dcterms:created>
  <dcterms:modified xsi:type="dcterms:W3CDTF">2024-11-08T11:03:28Z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